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PT Sans Narrow"/>
      <p:regular r:id="rId23"/>
      <p:bold r:id="rId24"/>
    </p:embeddedFont>
    <p:embeddedFont>
      <p:font typeface="Lora"/>
      <p:regular r:id="rId25"/>
      <p:bold r:id="rId26"/>
      <p:italic r:id="rId27"/>
      <p:boldItalic r:id="rId28"/>
    </p:embeddedFont>
    <p:embeddedFont>
      <p:font typeface="Roboto Mono"/>
      <p:regular r:id="rId29"/>
      <p:bold r:id="rId30"/>
      <p:italic r:id="rId31"/>
      <p:boldItalic r:id="rId32"/>
    </p:embeddedFont>
    <p:embeddedFont>
      <p:font typeface="Gill Sans"/>
      <p:regular r:id="rId33"/>
      <p:bold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TSansNarrow-bold.fntdata"/><Relationship Id="rId23" Type="http://schemas.openxmlformats.org/officeDocument/2006/relationships/font" Target="fonts/PTSansNarrow-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ora-bold.fntdata"/><Relationship Id="rId25" Type="http://schemas.openxmlformats.org/officeDocument/2006/relationships/font" Target="fonts/Lora-regular.fntdata"/><Relationship Id="rId28" Type="http://schemas.openxmlformats.org/officeDocument/2006/relationships/font" Target="fonts/Lora-boldItalic.fntdata"/><Relationship Id="rId27" Type="http://schemas.openxmlformats.org/officeDocument/2006/relationships/font" Target="fonts/Lora-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on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Mono-italic.fntdata"/><Relationship Id="rId30" Type="http://schemas.openxmlformats.org/officeDocument/2006/relationships/font" Target="fonts/RobotoMono-bold.fntdata"/><Relationship Id="rId11" Type="http://schemas.openxmlformats.org/officeDocument/2006/relationships/slide" Target="slides/slide6.xml"/><Relationship Id="rId33" Type="http://schemas.openxmlformats.org/officeDocument/2006/relationships/font" Target="fonts/GillSans-regular.fntdata"/><Relationship Id="rId10" Type="http://schemas.openxmlformats.org/officeDocument/2006/relationships/slide" Target="slides/slide5.xml"/><Relationship Id="rId32" Type="http://schemas.openxmlformats.org/officeDocument/2006/relationships/font" Target="fonts/RobotoMono-boldItalic.fntdata"/><Relationship Id="rId13" Type="http://schemas.openxmlformats.org/officeDocument/2006/relationships/slide" Target="slides/slide8.xml"/><Relationship Id="rId35" Type="http://schemas.openxmlformats.org/officeDocument/2006/relationships/font" Target="fonts/OpenSans-regular.fntdata"/><Relationship Id="rId12" Type="http://schemas.openxmlformats.org/officeDocument/2006/relationships/slide" Target="slides/slide7.xml"/><Relationship Id="rId34" Type="http://schemas.openxmlformats.org/officeDocument/2006/relationships/font" Target="fonts/GillSans-bold.fntdata"/><Relationship Id="rId15" Type="http://schemas.openxmlformats.org/officeDocument/2006/relationships/slide" Target="slides/slide10.xml"/><Relationship Id="rId37" Type="http://schemas.openxmlformats.org/officeDocument/2006/relationships/font" Target="fonts/OpenSans-italic.fntdata"/><Relationship Id="rId14" Type="http://schemas.openxmlformats.org/officeDocument/2006/relationships/slide" Target="slides/slide9.xml"/><Relationship Id="rId36" Type="http://schemas.openxmlformats.org/officeDocument/2006/relationships/font" Target="fonts/OpenSans-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OpenSans-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f196fdc86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f196fdc86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Welcome to my presentation on Applying LLMs to Infer Consistency Rules in Property Graph Data.</a:t>
            </a:r>
            <a:endParaRPr/>
          </a:p>
          <a:p>
            <a:pPr indent="0" lvl="0" marL="0" rtl="0" algn="l">
              <a:spcBef>
                <a:spcPts val="0"/>
              </a:spcBef>
              <a:spcAft>
                <a:spcPts val="0"/>
              </a:spcAft>
              <a:buNone/>
            </a:pPr>
            <a:r>
              <a:rPr lang="en"/>
              <a:t>Today I will explore how Large Language Models can be leveraged in identifying consistency rules in property graph data.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f625dc388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f625dc388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315"/>
              </a:spcBef>
              <a:spcAft>
                <a:spcPts val="0"/>
              </a:spcAft>
              <a:buClr>
                <a:schemeClr val="dk1"/>
              </a:buClr>
              <a:buSzPts val="1100"/>
              <a:buFont typeface="Arial"/>
              <a:buNone/>
            </a:pPr>
            <a:r>
              <a:rPr lang="en">
                <a:solidFill>
                  <a:schemeClr val="dk1"/>
                </a:solidFill>
              </a:rPr>
              <a:t>To assess the quality and the effectiveness of rules </a:t>
            </a:r>
            <a:r>
              <a:rPr lang="en">
                <a:solidFill>
                  <a:srgbClr val="FF0000"/>
                </a:solidFill>
              </a:rPr>
              <a:t>three</a:t>
            </a:r>
            <a:r>
              <a:rPr lang="en">
                <a:solidFill>
                  <a:schemeClr val="dk1"/>
                </a:solidFill>
              </a:rPr>
              <a:t> ranking measures are employed:</a:t>
            </a:r>
            <a:endParaRPr>
              <a:solidFill>
                <a:schemeClr val="dk1"/>
              </a:solidFill>
            </a:endParaRPr>
          </a:p>
          <a:p>
            <a:pPr indent="-298450" lvl="0" marL="457200" rtl="0" algn="just">
              <a:spcBef>
                <a:spcPts val="315"/>
              </a:spcBef>
              <a:spcAft>
                <a:spcPts val="0"/>
              </a:spcAft>
              <a:buClr>
                <a:schemeClr val="dk1"/>
              </a:buClr>
              <a:buSzPts val="1100"/>
              <a:buChar char="●"/>
            </a:pPr>
            <a:r>
              <a:rPr lang="en">
                <a:solidFill>
                  <a:srgbClr val="0000FF"/>
                </a:solidFill>
              </a:rPr>
              <a:t>Support</a:t>
            </a:r>
            <a:r>
              <a:rPr lang="en">
                <a:solidFill>
                  <a:schemeClr val="dk1"/>
                </a:solidFill>
              </a:rPr>
              <a:t> is the number of instances where the rule is true or </a:t>
            </a:r>
            <a:r>
              <a:rPr lang="en">
                <a:solidFill>
                  <a:schemeClr val="dk1"/>
                </a:solidFill>
              </a:rPr>
              <a:t>number of instances </a:t>
            </a:r>
            <a:r>
              <a:rPr lang="en">
                <a:solidFill>
                  <a:schemeClr val="dk1"/>
                </a:solidFill>
              </a:rPr>
              <a:t>that satisfy the rule</a:t>
            </a:r>
            <a:endParaRPr>
              <a:solidFill>
                <a:schemeClr val="dk1"/>
              </a:solidFill>
            </a:endParaRPr>
          </a:p>
          <a:p>
            <a:pPr indent="-298450" lvl="0" marL="457200" rtl="0" algn="just">
              <a:spcBef>
                <a:spcPts val="0"/>
              </a:spcBef>
              <a:spcAft>
                <a:spcPts val="0"/>
              </a:spcAft>
              <a:buClr>
                <a:schemeClr val="dk1"/>
              </a:buClr>
              <a:buSzPts val="1100"/>
              <a:buChar char="●"/>
            </a:pPr>
            <a:r>
              <a:rPr lang="en">
                <a:solidFill>
                  <a:srgbClr val="0000FF"/>
                </a:solidFill>
              </a:rPr>
              <a:t>Coverage</a:t>
            </a:r>
            <a:r>
              <a:rPr lang="en">
                <a:solidFill>
                  <a:schemeClr val="dk1"/>
                </a:solidFill>
              </a:rPr>
              <a:t> is defined as the ratio of the support and the total number of instances in the dataset and shows the proportion of the data that is correctly following the rule compared to all the data that should follow it.</a:t>
            </a:r>
            <a:endParaRPr>
              <a:solidFill>
                <a:schemeClr val="dk1"/>
              </a:solidFill>
            </a:endParaRPr>
          </a:p>
          <a:p>
            <a:pPr indent="-298450" lvl="0" marL="457200" rtl="0" algn="just">
              <a:spcBef>
                <a:spcPts val="0"/>
              </a:spcBef>
              <a:spcAft>
                <a:spcPts val="0"/>
              </a:spcAft>
              <a:buClr>
                <a:schemeClr val="dk1"/>
              </a:buClr>
              <a:buSzPts val="1100"/>
              <a:buChar char="●"/>
            </a:pPr>
            <a:r>
              <a:rPr lang="en">
                <a:solidFill>
                  <a:srgbClr val="FF0000"/>
                </a:solidFill>
              </a:rPr>
              <a:t>Confidence</a:t>
            </a:r>
            <a:r>
              <a:rPr lang="en">
                <a:solidFill>
                  <a:schemeClr val="dk1"/>
                </a:solidFill>
              </a:rPr>
              <a:t> </a:t>
            </a:r>
            <a:r>
              <a:rPr lang="en">
                <a:solidFill>
                  <a:schemeClr val="dk1"/>
                </a:solidFill>
              </a:rPr>
              <a:t>is defined as the ratio of the support and the number of instances where the body is satisfied and</a:t>
            </a:r>
            <a:r>
              <a:rPr lang="en">
                <a:solidFill>
                  <a:schemeClr val="dk1"/>
                </a:solidFill>
              </a:rPr>
              <a:t> shows the likelihood that if the conditions of a rule are satisfied, then the rule itself will also be satisfied.</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78478fa967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78478fa967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The graph showcases the adherence of various rules extracted from the Twitter schema.</a:t>
            </a:r>
            <a:endParaRPr>
              <a:solidFill>
                <a:schemeClr val="dk1"/>
              </a:solidFill>
            </a:endParaRPr>
          </a:p>
          <a:p>
            <a:pPr indent="0" lvl="0" marL="0" rtl="0" algn="l">
              <a:spcBef>
                <a:spcPts val="900"/>
              </a:spcBef>
              <a:spcAft>
                <a:spcPts val="0"/>
              </a:spcAft>
              <a:buClr>
                <a:schemeClr val="dk1"/>
              </a:buClr>
              <a:buSzPts val="1100"/>
              <a:buFont typeface="Arial"/>
              <a:buNone/>
            </a:pPr>
            <a:r>
              <a:rPr b="1" lang="en">
                <a:solidFill>
                  <a:schemeClr val="dk1"/>
                </a:solidFill>
              </a:rPr>
              <a:t>Perfect Adherence Rules:</a:t>
            </a:r>
            <a:r>
              <a:rPr lang="en">
                <a:solidFill>
                  <a:schemeClr val="dk1"/>
                </a:solidFill>
              </a:rPr>
              <a:t> These include rules where there is 100% compliance across the dataset. For example, all users cannot follow themselves, ensuring consistency within user interactions. Similarly, rules such as tweets should not retweet or reply to themselves and that valid hashtags are used also demonstrate perfect adherence.</a:t>
            </a:r>
            <a:endParaRPr>
              <a:solidFill>
                <a:schemeClr val="dk1"/>
              </a:solidFill>
            </a:endParaRPr>
          </a:p>
          <a:p>
            <a:pPr indent="0" lvl="0" marL="0" rtl="0" algn="l">
              <a:spcBef>
                <a:spcPts val="900"/>
              </a:spcBef>
              <a:spcAft>
                <a:spcPts val="0"/>
              </a:spcAft>
              <a:buClr>
                <a:schemeClr val="dk1"/>
              </a:buClr>
              <a:buSzPts val="1100"/>
              <a:buFont typeface="Arial"/>
              <a:buNone/>
            </a:pPr>
            <a:r>
              <a:rPr b="1" lang="en">
                <a:solidFill>
                  <a:schemeClr val="dk1"/>
                </a:solidFill>
              </a:rPr>
              <a:t>High Adherence Rules:</a:t>
            </a:r>
            <a:r>
              <a:rPr lang="en">
                <a:solidFill>
                  <a:schemeClr val="dk1"/>
                </a:solidFill>
              </a:rPr>
              <a:t> These rules are mostly followed but may have some exceptions. Examples include the rule that each tweet should be posted by an existing user and that tweets should generally use valid sources.</a:t>
            </a:r>
            <a:endParaRPr>
              <a:solidFill>
                <a:schemeClr val="dk1"/>
              </a:solidFill>
            </a:endParaRPr>
          </a:p>
          <a:p>
            <a:pPr indent="0" lvl="0" marL="0" rtl="0" algn="l">
              <a:spcBef>
                <a:spcPts val="900"/>
              </a:spcBef>
              <a:spcAft>
                <a:spcPts val="0"/>
              </a:spcAft>
              <a:buClr>
                <a:schemeClr val="dk1"/>
              </a:buClr>
              <a:buSzPts val="1100"/>
              <a:buFont typeface="Arial"/>
              <a:buNone/>
            </a:pPr>
            <a:r>
              <a:rPr b="1" lang="en">
                <a:solidFill>
                  <a:schemeClr val="dk1"/>
                </a:solidFill>
              </a:rPr>
              <a:t>Moderate Adherence Rules:</a:t>
            </a:r>
            <a:r>
              <a:rPr lang="en">
                <a:solidFill>
                  <a:schemeClr val="dk1"/>
                </a:solidFill>
              </a:rPr>
              <a:t> These are rules where adherence is good but not perfect. For instance, the rule that a tweet replying to another tweet should have the original tweet's poster be a user is followed in most cases but not all.</a:t>
            </a:r>
            <a:endParaRPr>
              <a:solidFill>
                <a:schemeClr val="dk1"/>
              </a:solidFill>
            </a:endParaRPr>
          </a:p>
          <a:p>
            <a:pPr indent="0" lvl="0" marL="0" rtl="0" algn="l">
              <a:spcBef>
                <a:spcPts val="900"/>
              </a:spcBef>
              <a:spcAft>
                <a:spcPts val="0"/>
              </a:spcAft>
              <a:buClr>
                <a:schemeClr val="dk1"/>
              </a:buClr>
              <a:buSzPts val="1100"/>
              <a:buFont typeface="Arial"/>
              <a:buNone/>
            </a:pPr>
            <a:r>
              <a:rPr b="1" lang="en">
                <a:solidFill>
                  <a:schemeClr val="dk1"/>
                </a:solidFill>
              </a:rPr>
              <a:t>Conclusion:</a:t>
            </a:r>
            <a:r>
              <a:rPr lang="en">
                <a:solidFill>
                  <a:schemeClr val="dk1"/>
                </a:solidFill>
              </a:rPr>
              <a:t> The results indicate that while most rules are well adhered to, there are areas, such as linking and mentions, where the data could be improved.</a:t>
            </a:r>
            <a:endParaRPr>
              <a:solidFill>
                <a:schemeClr val="dk1"/>
              </a:solidFill>
            </a:endParaRPr>
          </a:p>
          <a:p>
            <a:pPr indent="0" lvl="0" marL="0" rtl="0" algn="l">
              <a:lnSpc>
                <a:spcPct val="100000"/>
              </a:lnSpc>
              <a:spcBef>
                <a:spcPts val="900"/>
              </a:spcBef>
              <a:spcAft>
                <a:spcPts val="0"/>
              </a:spcAft>
              <a:buNone/>
            </a:pPr>
            <a:r>
              <a:t/>
            </a:r>
            <a:endParaRPr>
              <a:solidFill>
                <a:schemeClr val="dk1"/>
              </a:solidFill>
            </a:endParaRPr>
          </a:p>
          <a:p>
            <a:pPr indent="0" lvl="0" marL="0" rtl="0" algn="l">
              <a:spcBef>
                <a:spcPts val="900"/>
              </a:spcBef>
              <a:spcAft>
                <a:spcPts val="0"/>
              </a:spcAft>
              <a:buNone/>
            </a:pPr>
            <a:r>
              <a:t/>
            </a:r>
            <a:endParaRPr>
              <a:solidFill>
                <a:schemeClr val="dk1"/>
              </a:solidFill>
            </a:endParaRPr>
          </a:p>
          <a:p>
            <a:pPr indent="0" lvl="0" marL="0" rtl="0" algn="l">
              <a:lnSpc>
                <a:spcPct val="100000"/>
              </a:lnSpc>
              <a:spcBef>
                <a:spcPts val="900"/>
              </a:spcBef>
              <a:spcAft>
                <a:spcPts val="0"/>
              </a:spcAft>
              <a:buNone/>
            </a:pPr>
            <a:r>
              <a:t/>
            </a:r>
            <a:endParaRPr>
              <a:solidFill>
                <a:schemeClr val="dk1"/>
              </a:solidFill>
            </a:endParaRPr>
          </a:p>
          <a:p>
            <a:pPr indent="0" lvl="0" marL="0" rtl="0" algn="l">
              <a:spcBef>
                <a:spcPts val="900"/>
              </a:spcBef>
              <a:spcAft>
                <a:spcPts val="0"/>
              </a:spcAft>
              <a:buNone/>
            </a:pPr>
            <a:r>
              <a:rPr b="1" lang="en">
                <a:solidFill>
                  <a:schemeClr val="dk1"/>
                </a:solidFill>
              </a:rPr>
              <a:t>P</a:t>
            </a:r>
            <a:r>
              <a:rPr b="1" lang="en">
                <a:solidFill>
                  <a:schemeClr val="dk1"/>
                </a:solidFill>
              </a:rPr>
              <a:t>erfect adherence rules</a:t>
            </a:r>
            <a:r>
              <a:rPr lang="en">
                <a:solidFill>
                  <a:schemeClr val="dk1"/>
                </a:solidFill>
              </a:rPr>
              <a:t>:</a:t>
            </a:r>
            <a:endParaRPr>
              <a:solidFill>
                <a:schemeClr val="dk1"/>
              </a:solidFill>
            </a:endParaRPr>
          </a:p>
          <a:p>
            <a:pPr indent="-298450" lvl="0" marL="457200" rtl="0" algn="l">
              <a:spcBef>
                <a:spcPts val="0"/>
              </a:spcBef>
              <a:spcAft>
                <a:spcPts val="0"/>
              </a:spcAft>
              <a:buClr>
                <a:schemeClr val="dk1"/>
              </a:buClr>
              <a:buSzPts val="1100"/>
              <a:buFont typeface="Roboto Mono"/>
              <a:buChar char="●"/>
            </a:pPr>
            <a:r>
              <a:rPr lang="en">
                <a:solidFill>
                  <a:schemeClr val="dk1"/>
                </a:solidFill>
              </a:rPr>
              <a:t>Users cannot follow themselves</a:t>
            </a:r>
            <a:endParaRPr>
              <a:solidFill>
                <a:schemeClr val="dk1"/>
              </a:solidFill>
            </a:endParaRPr>
          </a:p>
          <a:p>
            <a:pPr indent="0" lvl="0" marL="0" rtl="0" algn="l">
              <a:spcBef>
                <a:spcPts val="0"/>
              </a:spcBef>
              <a:spcAft>
                <a:spcPts val="0"/>
              </a:spcAft>
              <a:buNone/>
            </a:pPr>
            <a:r>
              <a:rPr lang="en">
                <a:solidFill>
                  <a:schemeClr val="dk1"/>
                </a:solidFill>
              </a:rPr>
              <a:t>All users perfectly (100%) adhere to the rule. There are no instances of users following themselves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Tweets should not retweet or reply to themselves</a:t>
            </a:r>
            <a:endParaRPr>
              <a:solidFill>
                <a:schemeClr val="dk1"/>
              </a:solidFill>
            </a:endParaRPr>
          </a:p>
          <a:p>
            <a:pPr indent="0" lvl="0" marL="0" rtl="0" algn="l">
              <a:spcBef>
                <a:spcPts val="0"/>
              </a:spcBef>
              <a:spcAft>
                <a:spcPts val="0"/>
              </a:spcAft>
              <a:buNone/>
            </a:pPr>
            <a:r>
              <a:rPr lang="en">
                <a:solidFill>
                  <a:schemeClr val="dk1"/>
                </a:solidFill>
              </a:rPr>
              <a:t>All tweets perfectly (100%) adhere to the rule. There are no instances of tweets retweeting or replying to themselves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If a Tweet tags a Hashtag the Hashtag must be valid</a:t>
            </a:r>
            <a:endParaRPr>
              <a:solidFill>
                <a:schemeClr val="dk1"/>
              </a:solidFill>
            </a:endParaRPr>
          </a:p>
          <a:p>
            <a:pPr indent="0" lvl="0" marL="0" rtl="0" algn="l">
              <a:spcBef>
                <a:spcPts val="0"/>
              </a:spcBef>
              <a:spcAft>
                <a:spcPts val="0"/>
              </a:spcAft>
              <a:buNone/>
            </a:pPr>
            <a:r>
              <a:rPr lang="en">
                <a:solidFill>
                  <a:schemeClr val="dk1"/>
                </a:solidFill>
              </a:rPr>
              <a:t>All the tweets that tag a hashtag have valid hashtags</a:t>
            </a:r>
            <a:endParaRPr>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rPr b="1" lang="en">
                <a:solidFill>
                  <a:schemeClr val="dk1"/>
                </a:solidFill>
              </a:rPr>
              <a:t>High adherence rules</a:t>
            </a:r>
            <a:r>
              <a:rPr lang="en">
                <a:solidFill>
                  <a:schemeClr val="dk1"/>
                </a:solidFill>
              </a:rPr>
              <a:t>:</a:t>
            </a:r>
            <a:endParaRPr>
              <a:solidFill>
                <a:schemeClr val="dk1"/>
              </a:solidFill>
            </a:endParaRPr>
          </a:p>
          <a:p>
            <a:pPr indent="-298450" lvl="0" marL="457200" rtl="0" algn="l">
              <a:spcBef>
                <a:spcPts val="0"/>
              </a:spcBef>
              <a:spcAft>
                <a:spcPts val="0"/>
              </a:spcAft>
              <a:buClr>
                <a:schemeClr val="dk1"/>
              </a:buClr>
              <a:buSzPts val="1100"/>
              <a:buFont typeface="Roboto Mono"/>
              <a:buChar char="●"/>
            </a:pPr>
            <a:r>
              <a:rPr lang="en">
                <a:solidFill>
                  <a:schemeClr val="dk1"/>
                </a:solidFill>
              </a:rPr>
              <a:t>Each Tweet should be posted by an existing user</a:t>
            </a:r>
            <a:endParaRPr>
              <a:solidFill>
                <a:schemeClr val="dk1"/>
              </a:solidFill>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Almost all tweets (97,13%) are posted by existing users, which is essential for maintaining the integrity and authenticity of the data</a:t>
            </a:r>
            <a:endParaRPr>
              <a:solidFill>
                <a:schemeClr val="dk1"/>
              </a:solidFill>
              <a:latin typeface="Roboto Mono"/>
              <a:ea typeface="Roboto Mono"/>
              <a:cs typeface="Roboto Mono"/>
              <a:sym typeface="Roboto Mono"/>
            </a:endParaRPr>
          </a:p>
          <a:p>
            <a:pPr indent="-298450" lvl="0" marL="457200" rtl="0" algn="l">
              <a:spcBef>
                <a:spcPts val="0"/>
              </a:spcBef>
              <a:spcAft>
                <a:spcPts val="0"/>
              </a:spcAft>
              <a:buClr>
                <a:schemeClr val="dk1"/>
              </a:buClr>
              <a:buSzPts val="1100"/>
              <a:buFont typeface="Roboto Mono"/>
              <a:buChar char="●"/>
            </a:pPr>
            <a:r>
              <a:rPr lang="en">
                <a:solidFill>
                  <a:schemeClr val="dk1"/>
                </a:solidFill>
                <a:latin typeface="Roboto Mono"/>
                <a:ea typeface="Roboto Mono"/>
                <a:cs typeface="Roboto Mono"/>
                <a:sym typeface="Roboto Mono"/>
              </a:rPr>
              <a:t>If a Tweet retweets another Tweet, the origin of the retweeted Tweet must be different from the origin of the retweeting Tweet. A user can’t retweet his own tweet</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The vast majority (96,26%) of all retweets are from different users</a:t>
            </a:r>
            <a:endParaRPr>
              <a:solidFill>
                <a:schemeClr val="dk1"/>
              </a:solidFill>
              <a:latin typeface="Roboto Mono"/>
              <a:ea typeface="Roboto Mono"/>
              <a:cs typeface="Roboto Mono"/>
              <a:sym typeface="Roboto Mono"/>
            </a:endParaRPr>
          </a:p>
          <a:p>
            <a:pPr indent="-298450" lvl="0" marL="457200" rtl="0" algn="l">
              <a:spcBef>
                <a:spcPts val="0"/>
              </a:spcBef>
              <a:spcAft>
                <a:spcPts val="0"/>
              </a:spcAft>
              <a:buClr>
                <a:schemeClr val="dk1"/>
              </a:buClr>
              <a:buSzPts val="1100"/>
              <a:buFont typeface="Roboto Mono"/>
              <a:buChar char="●"/>
            </a:pPr>
            <a:r>
              <a:rPr lang="en">
                <a:solidFill>
                  <a:schemeClr val="dk1"/>
                </a:solidFill>
              </a:rPr>
              <a:t>Tweets are unique by each user (no tweets with identical content by the same user)</a:t>
            </a:r>
            <a:endParaRPr>
              <a:solidFill>
                <a:schemeClr val="dk1"/>
              </a:solidFill>
            </a:endParaRPr>
          </a:p>
          <a:p>
            <a:pPr indent="0" lvl="0" marL="0" rtl="0" algn="l">
              <a:spcBef>
                <a:spcPts val="0"/>
              </a:spcBef>
              <a:spcAft>
                <a:spcPts val="0"/>
              </a:spcAft>
              <a:buNone/>
            </a:pPr>
            <a:r>
              <a:rPr lang="en">
                <a:solidFill>
                  <a:schemeClr val="dk1"/>
                </a:solidFill>
              </a:rPr>
              <a:t>There is strong compliance (96,2%) with the rule that there are not identical tweets posted by the same user</a:t>
            </a:r>
            <a:endParaRPr>
              <a:solidFill>
                <a:schemeClr val="dk1"/>
              </a:solidFill>
              <a:latin typeface="Roboto Mono"/>
              <a:ea typeface="Roboto Mono"/>
              <a:cs typeface="Roboto Mono"/>
              <a:sym typeface="Roboto Mono"/>
            </a:endParaRPr>
          </a:p>
          <a:p>
            <a:pPr indent="-298450" lvl="0" marL="457200" rtl="0" algn="l">
              <a:spcBef>
                <a:spcPts val="0"/>
              </a:spcBef>
              <a:spcAft>
                <a:spcPts val="0"/>
              </a:spcAft>
              <a:buClr>
                <a:schemeClr val="dk1"/>
              </a:buClr>
              <a:buSzPts val="1100"/>
              <a:buFont typeface="Roboto Mono"/>
              <a:buChar char="●"/>
            </a:pPr>
            <a:r>
              <a:rPr lang="en">
                <a:solidFill>
                  <a:schemeClr val="dk1"/>
                </a:solidFill>
                <a:latin typeface="Roboto Mono"/>
                <a:ea typeface="Roboto Mono"/>
                <a:cs typeface="Roboto Mono"/>
                <a:sym typeface="Roboto Mono"/>
              </a:rPr>
              <a:t>Tweets use sources that are valid</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The majority of tweets (89,15%) correctly use valid source, reflecting good data integrity in source references</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rPr>
              <a:t>Moderate adherence rules</a:t>
            </a:r>
            <a:r>
              <a:rPr lang="en">
                <a:solidFill>
                  <a:schemeClr val="dk1"/>
                </a:solidFill>
              </a:rPr>
              <a: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Tweets must contain valid URLs in links</a:t>
            </a:r>
            <a:endParaRPr>
              <a:solidFill>
                <a:schemeClr val="dk1"/>
              </a:solidFill>
            </a:endParaRPr>
          </a:p>
          <a:p>
            <a:pPr indent="0" lvl="0" marL="0" rtl="0" algn="l">
              <a:spcBef>
                <a:spcPts val="0"/>
              </a:spcBef>
              <a:spcAft>
                <a:spcPts val="0"/>
              </a:spcAft>
              <a:buNone/>
            </a:pPr>
            <a:r>
              <a:rPr lang="en">
                <a:solidFill>
                  <a:schemeClr val="dk1"/>
                </a:solidFill>
              </a:rPr>
              <a:t>A significant portion (67,6%) of tweets contain valid URLs in links.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 retweet should only be possible if the user who is retweeting follows the original poster of the tweet</a:t>
            </a:r>
            <a:endParaRPr>
              <a:solidFill>
                <a:schemeClr val="dk1"/>
              </a:solidFill>
            </a:endParaRPr>
          </a:p>
          <a:p>
            <a:pPr indent="0" lvl="0" marL="0" rtl="0" algn="l">
              <a:spcBef>
                <a:spcPts val="0"/>
              </a:spcBef>
              <a:spcAft>
                <a:spcPts val="0"/>
              </a:spcAft>
              <a:buNone/>
            </a:pPr>
            <a:r>
              <a:rPr lang="en">
                <a:solidFill>
                  <a:schemeClr val="dk1"/>
                </a:solidFill>
              </a:rPr>
              <a:t>66,79% of retweets follow the rule that the retweeting user follows the original poster</a:t>
            </a:r>
            <a:endParaRPr>
              <a:solidFill>
                <a:schemeClr val="dk1"/>
              </a:solidFill>
            </a:endParaRPr>
          </a:p>
          <a:p>
            <a:pPr indent="-298450" lvl="0" marL="457200" rtl="0" algn="l">
              <a:lnSpc>
                <a:spcPct val="105000"/>
              </a:lnSpc>
              <a:spcBef>
                <a:spcPts val="0"/>
              </a:spcBef>
              <a:spcAft>
                <a:spcPts val="0"/>
              </a:spcAft>
              <a:buClr>
                <a:srgbClr val="000000"/>
              </a:buClr>
              <a:buSzPts val="1100"/>
              <a:buChar char="●"/>
            </a:pPr>
            <a:r>
              <a:rPr lang="en">
                <a:latin typeface="Calibri"/>
                <a:ea typeface="Calibri"/>
                <a:cs typeface="Calibri"/>
                <a:sym typeface="Calibri"/>
              </a:rPr>
              <a:t>If a Tweet mentions a User, the User must follow the person who posted the Tweet</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78478fa967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78478fa967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This graph evaluates the adherence of rules within the Twitter database, focusing on data integrity and coherence.</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Perfect Adherence Rules:</a:t>
            </a:r>
            <a:r>
              <a:rPr lang="en">
                <a:solidFill>
                  <a:schemeClr val="dk1"/>
                </a:solidFill>
              </a:rPr>
              <a:t> These include rules such as every tweet having a unique ID and every user having a unique username, demonstrating that there are no duplicates or inconsistencies in these fundamental aspects.</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High Adherence Rules:</a:t>
            </a:r>
            <a:r>
              <a:rPr lang="en">
                <a:solidFill>
                  <a:schemeClr val="dk1"/>
                </a:solidFill>
              </a:rPr>
              <a:t> The rules such as tweets mentioning users or containing hashtags generally have a high level of adherence, indicating that the data structure is well-maintained. Each Tweet should have text and creation date. A</a:t>
            </a:r>
            <a:r>
              <a:rPr lang="en">
                <a:solidFill>
                  <a:schemeClr val="dk1"/>
                </a:solidFill>
                <a:latin typeface="Roboto Mono"/>
                <a:ea typeface="Roboto Mono"/>
                <a:cs typeface="Roboto Mono"/>
                <a:sym typeface="Roboto Mono"/>
              </a:rPr>
              <a:t>pproximately 89,2% of all tweets in my dataset have both a text content and a creation date.</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Moderate and Low Adherence Rules:</a:t>
            </a:r>
            <a:r>
              <a:rPr lang="en">
                <a:solidFill>
                  <a:schemeClr val="dk1"/>
                </a:solidFill>
              </a:rPr>
              <a:t> Some rules, like ensuring that replies or retweets are correctly associated with the original tweet, show lower adherence, indicating potential areas for data quality improvement.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rule </a:t>
            </a:r>
            <a:r>
              <a:rPr lang="en">
                <a:solidFill>
                  <a:schemeClr val="dk1"/>
                </a:solidFill>
                <a:latin typeface="Calibri"/>
                <a:ea typeface="Calibri"/>
                <a:cs typeface="Calibri"/>
                <a:sym typeface="Calibri"/>
              </a:rPr>
              <a:t>If the identical text appears across multiple tweets, it should be a retweet has no adherence meaning that those tweets with identical text are not retweets</a:t>
            </a:r>
            <a:endParaRPr>
              <a:solidFill>
                <a:schemeClr val="dk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Conclusion:</a:t>
            </a:r>
            <a:r>
              <a:rPr lang="en">
                <a:solidFill>
                  <a:schemeClr val="dk1"/>
                </a:solidFill>
              </a:rPr>
              <a:t> The Twitter database rules exhibit strong adherence overall, particularly in areas related to unique identifiers and user relationships, but there are opportunities for enhancing the handling of replies and retweets.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Perfect adherence rules</a:t>
            </a:r>
            <a:r>
              <a:rPr lang="en">
                <a:solidFill>
                  <a:schemeClr val="dk1"/>
                </a:solidFill>
              </a:rPr>
              <a:t>:</a:t>
            </a:r>
            <a:endParaRPr>
              <a:solidFill>
                <a:schemeClr val="dk1"/>
              </a:solidFill>
            </a:endParaRPr>
          </a:p>
          <a:p>
            <a:pPr indent="-298450" lvl="0" marL="457200" rtl="0" algn="l">
              <a:spcBef>
                <a:spcPts val="0"/>
              </a:spcBef>
              <a:spcAft>
                <a:spcPts val="0"/>
              </a:spcAft>
              <a:buClr>
                <a:schemeClr val="dk1"/>
              </a:buClr>
              <a:buSzPts val="1100"/>
              <a:buFont typeface="Roboto Mono"/>
              <a:buChar char="●"/>
            </a:pPr>
            <a:r>
              <a:rPr lang="en">
                <a:solidFill>
                  <a:schemeClr val="dk1"/>
                </a:solidFill>
              </a:rPr>
              <a:t>Every Tweet has a unique ID</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All tweets are perfectly (100%) consistent with the rule. There are no instances of tweets having duplicate IDs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Every User has a unique username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All users are perfectly (100%) consistent with the rule. There are no instances of users having the same username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If a User follows another user, a directed edge should exist from one user to another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All the follows are correctly represented by a directed edge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Every User who follows another user follows them only once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Each user follows another user uniquely</a:t>
            </a:r>
            <a:endParaRPr>
              <a:solidFill>
                <a:schemeClr val="dk1"/>
              </a:solidFill>
            </a:endParaRPr>
          </a:p>
          <a:p>
            <a:pPr indent="0" lvl="0" marL="0" rtl="0" algn="l">
              <a:spcBef>
                <a:spcPts val="0"/>
              </a:spcBef>
              <a:spcAft>
                <a:spcPts val="0"/>
              </a:spcAft>
              <a:buClr>
                <a:schemeClr val="dk1"/>
              </a:buClr>
              <a:buSzPts val="1100"/>
              <a:buFont typeface="Arial"/>
              <a:buNone/>
            </a:pPr>
            <a:r>
              <a:t/>
            </a:r>
            <a:endParaRPr b="1">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High adherence rules</a:t>
            </a:r>
            <a:r>
              <a:rPr lang="en">
                <a:solidFill>
                  <a:schemeClr val="dk1"/>
                </a:solidFill>
              </a:rPr>
              <a:t>:</a:t>
            </a:r>
            <a:endParaRPr>
              <a:solidFill>
                <a:schemeClr val="dk1"/>
              </a:solidFill>
            </a:endParaRPr>
          </a:p>
          <a:p>
            <a:pPr indent="-298450" lvl="0" marL="457200" rtl="0" algn="l">
              <a:spcBef>
                <a:spcPts val="0"/>
              </a:spcBef>
              <a:spcAft>
                <a:spcPts val="0"/>
              </a:spcAft>
              <a:buClr>
                <a:schemeClr val="dk1"/>
              </a:buClr>
              <a:buSzPts val="1100"/>
              <a:buFont typeface="Roboto Mono"/>
              <a:buChar char="●"/>
            </a:pPr>
            <a:r>
              <a:rPr lang="en">
                <a:solidFill>
                  <a:schemeClr val="dk1"/>
                </a:solidFill>
              </a:rPr>
              <a:t>If a Tweet mentions a user, there should be a directed edge from the tweet to the user</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Out of all tweets that mention a user, 99,87% have a directed edge from the tweet to the user</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If a Tweet contains a hashtag, there should be an edge from the tweet to the hashtag</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About 99,63% of the tweets have a directed edge to the respective hashtag</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 retweeted tweet must reference the original post including the author’s username in its text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About 99,62% of the retweets correctly reference the original post and include the author’s username in the text</a:t>
            </a:r>
            <a:endParaRPr>
              <a:solidFill>
                <a:schemeClr val="dk1"/>
              </a:solidFill>
            </a:endParaRPr>
          </a:p>
          <a:p>
            <a:pPr indent="-298450" lvl="0" marL="457200" rtl="0" algn="l">
              <a:spcBef>
                <a:spcPts val="0"/>
              </a:spcBef>
              <a:spcAft>
                <a:spcPts val="0"/>
              </a:spcAft>
              <a:buClr>
                <a:schemeClr val="dk1"/>
              </a:buClr>
              <a:buSzPts val="1100"/>
              <a:buFont typeface="Roboto Mono"/>
              <a:buChar char="●"/>
            </a:pPr>
            <a:r>
              <a:rPr lang="en">
                <a:solidFill>
                  <a:schemeClr val="dk1"/>
                </a:solidFill>
              </a:rPr>
              <a:t>Every Tweet has one user who posts it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About 97,13% of the tweets have one user who posted them</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8f93bf465a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8f93bf465a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900"/>
              </a:spcBef>
              <a:spcAft>
                <a:spcPts val="0"/>
              </a:spcAft>
              <a:buNone/>
            </a:pPr>
            <a:r>
              <a:rPr lang="en">
                <a:solidFill>
                  <a:schemeClr val="dk1"/>
                </a:solidFill>
              </a:rPr>
              <a:t>In this slide i will discuss the </a:t>
            </a:r>
            <a:r>
              <a:rPr lang="en">
                <a:solidFill>
                  <a:srgbClr val="0000FF"/>
                </a:solidFill>
              </a:rPr>
              <a:t>adherence </a:t>
            </a:r>
            <a:r>
              <a:rPr lang="en"/>
              <a:t>of different </a:t>
            </a:r>
            <a:r>
              <a:rPr lang="en">
                <a:solidFill>
                  <a:schemeClr val="dk1"/>
                </a:solidFill>
              </a:rPr>
              <a:t>consistency rules that were inferred from the movies schema.</a:t>
            </a:r>
            <a:endParaRPr>
              <a:solidFill>
                <a:schemeClr val="dk1"/>
              </a:solidFill>
            </a:endParaRPr>
          </a:p>
          <a:p>
            <a:pPr indent="0" lvl="0" marL="0" rtl="0" algn="l">
              <a:lnSpc>
                <a:spcPct val="115000"/>
              </a:lnSpc>
              <a:spcBef>
                <a:spcPts val="900"/>
              </a:spcBef>
              <a:spcAft>
                <a:spcPts val="0"/>
              </a:spcAft>
              <a:buClr>
                <a:schemeClr val="dk1"/>
              </a:buClr>
              <a:buSzPts val="1100"/>
              <a:buFont typeface="Arial"/>
              <a:buNone/>
            </a:pPr>
            <a:r>
              <a:rPr b="1" lang="en">
                <a:solidFill>
                  <a:schemeClr val="dk1"/>
                </a:solidFill>
              </a:rPr>
              <a:t>Perfect Adherence Rules:</a:t>
            </a:r>
            <a:r>
              <a:rPr lang="en">
                <a:solidFill>
                  <a:schemeClr val="dk1"/>
                </a:solidFill>
              </a:rPr>
              <a:t> These include critical rules like ensuring every movie has at least one person associated with it and that titles and release years are unique, ensuring basic data consistency. A Person can’t have multiple roles in the same Movie with the same role type. There are no persons having multiple roles in the same Movie with the same role type.</a:t>
            </a:r>
            <a:endParaRPr>
              <a:solidFill>
                <a:schemeClr val="dk1"/>
              </a:solidFill>
            </a:endParaRPr>
          </a:p>
          <a:p>
            <a:pPr indent="0" lvl="0" marL="0" rtl="0" algn="l">
              <a:lnSpc>
                <a:spcPct val="115000"/>
              </a:lnSpc>
              <a:spcBef>
                <a:spcPts val="900"/>
              </a:spcBef>
              <a:spcAft>
                <a:spcPts val="0"/>
              </a:spcAft>
              <a:buClr>
                <a:schemeClr val="dk1"/>
              </a:buClr>
              <a:buSzPts val="1100"/>
              <a:buFont typeface="Arial"/>
              <a:buNone/>
            </a:pPr>
            <a:r>
              <a:rPr b="1" lang="en">
                <a:solidFill>
                  <a:schemeClr val="dk1"/>
                </a:solidFill>
              </a:rPr>
              <a:t>High Adherence Rules:</a:t>
            </a:r>
            <a:r>
              <a:rPr lang="en">
                <a:solidFill>
                  <a:schemeClr val="dk1"/>
                </a:solidFill>
              </a:rPr>
              <a:t> An example is the rule that individuals cannot be involved in movie production roles before their birthdate, which is followed almost universally.</a:t>
            </a:r>
            <a:endParaRPr>
              <a:solidFill>
                <a:schemeClr val="dk1"/>
              </a:solidFill>
            </a:endParaRPr>
          </a:p>
          <a:p>
            <a:pPr indent="0" lvl="0" marL="0" rtl="0" algn="l">
              <a:lnSpc>
                <a:spcPct val="115000"/>
              </a:lnSpc>
              <a:spcBef>
                <a:spcPts val="900"/>
              </a:spcBef>
              <a:spcAft>
                <a:spcPts val="0"/>
              </a:spcAft>
              <a:buClr>
                <a:schemeClr val="dk1"/>
              </a:buClr>
              <a:buSzPts val="1100"/>
              <a:buFont typeface="Arial"/>
              <a:buNone/>
            </a:pPr>
            <a:r>
              <a:rPr b="1" lang="en">
                <a:solidFill>
                  <a:schemeClr val="dk1"/>
                </a:solidFill>
              </a:rPr>
              <a:t>Low and No Adherence Rules:</a:t>
            </a:r>
            <a:r>
              <a:rPr lang="en">
                <a:solidFill>
                  <a:schemeClr val="dk1"/>
                </a:solidFill>
              </a:rPr>
              <a:t> Rules such as a movie needing at least one review to be considered active, or the chronological consistency of reviews, show lower adherence. For the rule a movie needing at least one review to be considered active this could indicate issues with incomplete data or a large number of movies that have not been reviewed.</a:t>
            </a:r>
            <a:endParaRPr>
              <a:solidFill>
                <a:schemeClr val="dk1"/>
              </a:solidFill>
            </a:endParaRPr>
          </a:p>
          <a:p>
            <a:pPr indent="0" lvl="0" marL="0" rtl="0" algn="l">
              <a:lnSpc>
                <a:spcPct val="115000"/>
              </a:lnSpc>
              <a:spcBef>
                <a:spcPts val="900"/>
              </a:spcBef>
              <a:spcAft>
                <a:spcPts val="0"/>
              </a:spcAft>
              <a:buNone/>
            </a:pPr>
            <a:r>
              <a:rPr b="1" lang="en">
                <a:solidFill>
                  <a:schemeClr val="dk1"/>
                </a:solidFill>
              </a:rPr>
              <a:t>Conclusion:</a:t>
            </a:r>
            <a:r>
              <a:rPr lang="en">
                <a:solidFill>
                  <a:schemeClr val="dk1"/>
                </a:solidFill>
              </a:rPr>
              <a:t> The majority of rules demonstrate perfect adherence, ensuring the integrity of the movie schema, but specific areas, such as reviews, need attention to improve data reliability.</a:t>
            </a:r>
            <a:endParaRPr>
              <a:solidFill>
                <a:schemeClr val="dk1"/>
              </a:solidFill>
            </a:endParaRPr>
          </a:p>
          <a:p>
            <a:pPr indent="0" lvl="0" marL="0" rtl="0" algn="l">
              <a:lnSpc>
                <a:spcPct val="115000"/>
              </a:lnSpc>
              <a:spcBef>
                <a:spcPts val="900"/>
              </a:spcBef>
              <a:spcAft>
                <a:spcPts val="0"/>
              </a:spcAft>
              <a:buNone/>
            </a:pPr>
            <a:r>
              <a:t/>
            </a:r>
            <a:endParaRPr>
              <a:solidFill>
                <a:schemeClr val="dk1"/>
              </a:solidFill>
            </a:endParaRPr>
          </a:p>
          <a:p>
            <a:pPr indent="0" lvl="0" marL="0" rtl="0" algn="l">
              <a:lnSpc>
                <a:spcPct val="115000"/>
              </a:lnSpc>
              <a:spcBef>
                <a:spcPts val="900"/>
              </a:spcBef>
              <a:spcAft>
                <a:spcPts val="0"/>
              </a:spcAft>
              <a:buNone/>
            </a:pPr>
            <a:r>
              <a:rPr b="1" lang="en">
                <a:solidFill>
                  <a:schemeClr val="dk1"/>
                </a:solidFill>
              </a:rPr>
              <a:t>Perfect adherence rules</a:t>
            </a:r>
            <a:r>
              <a:rPr lang="en">
                <a:solidFill>
                  <a:schemeClr val="dk1"/>
                </a:solidFill>
              </a:rPr>
              <a:t>:</a:t>
            </a:r>
            <a:endParaRPr>
              <a:solidFill>
                <a:schemeClr val="dk1"/>
              </a:solidFill>
            </a:endParaRPr>
          </a:p>
          <a:p>
            <a:pPr indent="-298450" lvl="0" marL="457200" rtl="0" algn="l">
              <a:spcBef>
                <a:spcPts val="900"/>
              </a:spcBef>
              <a:spcAft>
                <a:spcPts val="0"/>
              </a:spcAft>
              <a:buClr>
                <a:schemeClr val="dk1"/>
              </a:buClr>
              <a:buSzPts val="1100"/>
              <a:buFont typeface="Roboto Mono"/>
              <a:buChar char="●"/>
            </a:pPr>
            <a:r>
              <a:rPr lang="en">
                <a:solidFill>
                  <a:schemeClr val="dk1"/>
                </a:solidFill>
              </a:rPr>
              <a:t>A Movie must have at least one person associated with it in the roles of director actor producer or writer</a:t>
            </a:r>
            <a:endParaRPr>
              <a:solidFill>
                <a:schemeClr val="dk1"/>
              </a:solidFill>
            </a:endParaRPr>
          </a:p>
          <a:p>
            <a:pPr indent="0" lvl="0" marL="0" rtl="0" algn="l">
              <a:spcBef>
                <a:spcPts val="0"/>
              </a:spcBef>
              <a:spcAft>
                <a:spcPts val="0"/>
              </a:spcAft>
              <a:buNone/>
            </a:pPr>
            <a:r>
              <a:rPr lang="en">
                <a:solidFill>
                  <a:schemeClr val="dk1"/>
                </a:solidFill>
              </a:rPr>
              <a:t>All movies perfectly (100%) adhere to the rule. All movies </a:t>
            </a:r>
            <a:r>
              <a:rPr lang="en">
                <a:solidFill>
                  <a:schemeClr val="dk1"/>
                </a:solidFill>
              </a:rPr>
              <a:t>have at least one person associated with it in the roles of director actor producer or writer</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 Person can’t review a Movie in which they have acted directed produced or wrote</a:t>
            </a:r>
            <a:endParaRPr>
              <a:solidFill>
                <a:schemeClr val="dk1"/>
              </a:solidFill>
            </a:endParaRPr>
          </a:p>
          <a:p>
            <a:pPr indent="0" lvl="0" marL="0" rtl="0" algn="l">
              <a:spcBef>
                <a:spcPts val="0"/>
              </a:spcBef>
              <a:spcAft>
                <a:spcPts val="0"/>
              </a:spcAft>
              <a:buNone/>
            </a:pPr>
            <a:r>
              <a:rPr lang="en">
                <a:solidFill>
                  <a:schemeClr val="dk1"/>
                </a:solidFill>
              </a:rPr>
              <a:t>All persons perfectly adhere to the rule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 Person can’t follow themselves</a:t>
            </a:r>
            <a:endParaRPr>
              <a:solidFill>
                <a:schemeClr val="dk1"/>
              </a:solidFill>
            </a:endParaRPr>
          </a:p>
          <a:p>
            <a:pPr indent="0" lvl="0" marL="0" rtl="0" algn="l">
              <a:spcBef>
                <a:spcPts val="0"/>
              </a:spcBef>
              <a:spcAft>
                <a:spcPts val="0"/>
              </a:spcAft>
              <a:buNone/>
            </a:pPr>
            <a:r>
              <a:rPr lang="en">
                <a:solidFill>
                  <a:schemeClr val="dk1"/>
                </a:solidFill>
              </a:rPr>
              <a:t>There are no persons following themselves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 Person can’t have multiple roles in the same Movie with the same role type. For example a Person can’t be listed as a director of the same Movie more than once</a:t>
            </a:r>
            <a:endParaRPr>
              <a:solidFill>
                <a:schemeClr val="dk1"/>
              </a:solidFill>
            </a:endParaRPr>
          </a:p>
          <a:p>
            <a:pPr indent="0" lvl="0" marL="0" rtl="0" algn="l">
              <a:spcBef>
                <a:spcPts val="0"/>
              </a:spcBef>
              <a:spcAft>
                <a:spcPts val="0"/>
              </a:spcAft>
              <a:buNone/>
            </a:pPr>
            <a:r>
              <a:rPr lang="en">
                <a:solidFill>
                  <a:schemeClr val="dk1"/>
                </a:solidFill>
              </a:rPr>
              <a:t>There are no persons having multiple roles in the same Movie with the same role type</a:t>
            </a:r>
            <a:endParaRPr>
              <a:solidFill>
                <a:schemeClr val="dk1"/>
              </a:solidFill>
            </a:endParaRPr>
          </a:p>
          <a:p>
            <a:pPr indent="-298450" lvl="0" marL="457200" rtl="0" algn="l">
              <a:spcBef>
                <a:spcPts val="0"/>
              </a:spcBef>
              <a:spcAft>
                <a:spcPts val="0"/>
              </a:spcAft>
              <a:buClr>
                <a:schemeClr val="dk1"/>
              </a:buClr>
              <a:buSzPts val="1100"/>
              <a:buFont typeface="Roboto Mono"/>
              <a:buChar char="●"/>
            </a:pPr>
            <a:r>
              <a:rPr lang="en">
                <a:solidFill>
                  <a:schemeClr val="dk1"/>
                </a:solidFill>
              </a:rPr>
              <a:t>A Movie must have a unique title and release year combination</a:t>
            </a:r>
            <a:endParaRPr>
              <a:solidFill>
                <a:schemeClr val="dk1"/>
              </a:solidFill>
            </a:endParaRPr>
          </a:p>
          <a:p>
            <a:pPr indent="0" lvl="0" marL="0" rtl="0" algn="l">
              <a:spcBef>
                <a:spcPts val="0"/>
              </a:spcBef>
              <a:spcAft>
                <a:spcPts val="0"/>
              </a:spcAft>
              <a:buNone/>
            </a:pPr>
            <a:r>
              <a:rPr lang="en">
                <a:solidFill>
                  <a:schemeClr val="dk1"/>
                </a:solidFill>
              </a:rPr>
              <a:t>All movies perfectly (100%) adhere to the rule. All movies have a unique title and release year combination</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 Movie cannot have an actor born after the release date of the movie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All movies comply (100%) with the rule that the actor was born before the release date of the movie</a:t>
            </a:r>
            <a:endParaRPr>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rPr b="1" lang="en">
                <a:solidFill>
                  <a:schemeClr val="dk1"/>
                </a:solidFill>
              </a:rPr>
              <a:t>High adherence rules</a:t>
            </a:r>
            <a:r>
              <a:rPr lang="en">
                <a:solidFill>
                  <a:schemeClr val="dk1"/>
                </a:solidFill>
              </a:rPr>
              <a:t>:</a:t>
            </a:r>
            <a:endParaRPr>
              <a:solidFill>
                <a:schemeClr val="dk1"/>
              </a:solidFill>
            </a:endParaRPr>
          </a:p>
          <a:p>
            <a:pPr indent="-298450" lvl="0" marL="457200" rtl="0" algn="l">
              <a:spcBef>
                <a:spcPts val="0"/>
              </a:spcBef>
              <a:spcAft>
                <a:spcPts val="0"/>
              </a:spcAft>
              <a:buClr>
                <a:schemeClr val="dk1"/>
              </a:buClr>
              <a:buSzPts val="1100"/>
              <a:buFont typeface="Roboto Mono"/>
              <a:buChar char="●"/>
            </a:pPr>
            <a:r>
              <a:rPr lang="en">
                <a:solidFill>
                  <a:schemeClr val="dk1"/>
                </a:solidFill>
              </a:rPr>
              <a:t>A Person cannot act direct produce or write a Movie before their date of birth</a:t>
            </a:r>
            <a:endParaRPr>
              <a:solidFill>
                <a:schemeClr val="dk1"/>
              </a:solidFill>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Almost all persons (99,58%) comply with the rule that the person’s involvement in the movie happened after their birth year</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Low adherence rules</a:t>
            </a:r>
            <a:r>
              <a:rPr lang="en">
                <a:solidFill>
                  <a:schemeClr val="dk1"/>
                </a:solidFill>
                <a:latin typeface="Roboto Mono"/>
                <a:ea typeface="Roboto Mono"/>
                <a:cs typeface="Roboto Mono"/>
                <a:sym typeface="Roboto Mono"/>
              </a:rPr>
              <a:t>:</a:t>
            </a:r>
            <a:endParaRPr>
              <a:solidFill>
                <a:schemeClr val="dk1"/>
              </a:solidFill>
              <a:latin typeface="Roboto Mono"/>
              <a:ea typeface="Roboto Mono"/>
              <a:cs typeface="Roboto Mono"/>
              <a:sym typeface="Roboto Mono"/>
            </a:endParaRPr>
          </a:p>
          <a:p>
            <a:pPr indent="-298450" lvl="0" marL="457200" rtl="0" algn="l">
              <a:spcBef>
                <a:spcPts val="0"/>
              </a:spcBef>
              <a:spcAft>
                <a:spcPts val="0"/>
              </a:spcAft>
              <a:buClr>
                <a:schemeClr val="dk1"/>
              </a:buClr>
              <a:buSzPts val="1100"/>
              <a:buFont typeface="Roboto Mono"/>
              <a:buChar char="●"/>
            </a:pPr>
            <a:r>
              <a:rPr lang="en">
                <a:solidFill>
                  <a:schemeClr val="dk1"/>
                </a:solidFill>
              </a:rPr>
              <a:t>A Movie must receive at least one Review to be considered active</a:t>
            </a:r>
            <a:endParaRPr>
              <a:solidFill>
                <a:schemeClr val="dk1"/>
              </a:solidFill>
            </a:endParaRPr>
          </a:p>
          <a:p>
            <a:pPr indent="0" lvl="0" marL="0" rtl="0" algn="l">
              <a:spcBef>
                <a:spcPts val="0"/>
              </a:spcBef>
              <a:spcAft>
                <a:spcPts val="0"/>
              </a:spcAft>
              <a:buNone/>
            </a:pPr>
            <a:r>
              <a:rPr lang="en">
                <a:solidFill>
                  <a:schemeClr val="dk1"/>
                </a:solidFill>
              </a:rPr>
              <a:t>A small portion (16%) of movies have </a:t>
            </a:r>
            <a:r>
              <a:rPr lang="en">
                <a:solidFill>
                  <a:schemeClr val="dk1"/>
                </a:solidFill>
              </a:rPr>
              <a:t>at least one Review</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b="1" lang="en">
                <a:solidFill>
                  <a:schemeClr val="dk1"/>
                </a:solidFill>
                <a:latin typeface="Roboto Mono"/>
                <a:ea typeface="Roboto Mono"/>
                <a:cs typeface="Roboto Mono"/>
                <a:sym typeface="Roboto Mono"/>
              </a:rPr>
              <a:t>No adherence rules</a:t>
            </a:r>
            <a:r>
              <a:rPr lang="en">
                <a:solidFill>
                  <a:schemeClr val="dk1"/>
                </a:solidFill>
                <a:latin typeface="Roboto Mono"/>
                <a:ea typeface="Roboto Mono"/>
                <a:cs typeface="Roboto Mono"/>
                <a:sym typeface="Roboto Mono"/>
              </a:rPr>
              <a:t>:</a:t>
            </a:r>
            <a:endParaRPr>
              <a:solidFill>
                <a:schemeClr val="dk1"/>
              </a:solidFill>
              <a:latin typeface="Roboto Mono"/>
              <a:ea typeface="Roboto Mono"/>
              <a:cs typeface="Roboto Mono"/>
              <a:sym typeface="Roboto Mono"/>
            </a:endParaRPr>
          </a:p>
          <a:p>
            <a:pPr indent="-298450" lvl="0" marL="457200" rtl="0" algn="l">
              <a:spcBef>
                <a:spcPts val="0"/>
              </a:spcBef>
              <a:spcAft>
                <a:spcPts val="0"/>
              </a:spcAft>
              <a:buClr>
                <a:schemeClr val="dk1"/>
              </a:buClr>
              <a:buSzPts val="1100"/>
              <a:buFont typeface="Roboto Mono"/>
              <a:buChar char="●"/>
            </a:pPr>
            <a:r>
              <a:rPr lang="en">
                <a:solidFill>
                  <a:schemeClr val="dk1"/>
                </a:solidFill>
                <a:latin typeface="Roboto Mono"/>
                <a:ea typeface="Roboto Mono"/>
                <a:cs typeface="Roboto Mono"/>
                <a:sym typeface="Roboto Mono"/>
              </a:rPr>
              <a:t>A Movie cannot be released before it was written produced directed or acted</a:t>
            </a:r>
            <a:endParaRPr>
              <a:solidFill>
                <a:schemeClr val="dk1"/>
              </a:solidFill>
              <a:latin typeface="Roboto Mono"/>
              <a:ea typeface="Roboto Mono"/>
              <a:cs typeface="Roboto Mono"/>
              <a:sym typeface="Roboto Mono"/>
            </a:endParaRPr>
          </a:p>
          <a:p>
            <a:pPr indent="-298450" lvl="0" marL="457200" rtl="0" algn="l">
              <a:spcBef>
                <a:spcPts val="0"/>
              </a:spcBef>
              <a:spcAft>
                <a:spcPts val="0"/>
              </a:spcAft>
              <a:buClr>
                <a:schemeClr val="dk1"/>
              </a:buClr>
              <a:buSzPts val="1100"/>
              <a:buFont typeface="Roboto Mono"/>
              <a:buChar char="●"/>
            </a:pPr>
            <a:r>
              <a:rPr lang="en">
                <a:solidFill>
                  <a:schemeClr val="dk1"/>
                </a:solidFill>
                <a:latin typeface="Roboto Mono"/>
                <a:ea typeface="Roboto Mono"/>
                <a:cs typeface="Roboto Mono"/>
                <a:sym typeface="Roboto Mono"/>
              </a:rPr>
              <a:t>A Review of a Movie must be written after the movie s release date</a:t>
            </a:r>
            <a:endParaRPr>
              <a:solidFill>
                <a:schemeClr val="dk1"/>
              </a:solidFill>
              <a:latin typeface="Roboto Mono"/>
              <a:ea typeface="Roboto Mono"/>
              <a:cs typeface="Roboto Mono"/>
              <a:sym typeface="Roboto Mono"/>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ed7cbedbb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ed7cbedbb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This slide presents the adherence of rules within the movies dataset, emphasizing data consistency in cinematic productions.</a:t>
            </a:r>
            <a:endParaRPr>
              <a:solidFill>
                <a:schemeClr val="dk1"/>
              </a:solidFill>
            </a:endParaRPr>
          </a:p>
          <a:p>
            <a:pPr indent="0" lvl="0" marL="0" rtl="0" algn="l">
              <a:spcBef>
                <a:spcPts val="0"/>
              </a:spcBef>
              <a:spcAft>
                <a:spcPts val="0"/>
              </a:spcAft>
              <a:buNone/>
            </a:pPr>
            <a:r>
              <a:rPr b="1" lang="en">
                <a:solidFill>
                  <a:schemeClr val="dk1"/>
                </a:solidFill>
              </a:rPr>
              <a:t>Perfect Adherence Rules:</a:t>
            </a:r>
            <a:r>
              <a:rPr lang="en">
                <a:solidFill>
                  <a:schemeClr val="dk1"/>
                </a:solidFill>
              </a:rPr>
              <a:t> Key rules, such as </a:t>
            </a:r>
            <a:r>
              <a:rPr lang="en">
                <a:solidFill>
                  <a:schemeClr val="dk1"/>
                </a:solidFill>
                <a:latin typeface="Calibri"/>
                <a:ea typeface="Calibri"/>
                <a:cs typeface="Calibri"/>
                <a:sym typeface="Calibri"/>
              </a:rPr>
              <a:t>If a person is listed as the director, producer, or writer of a movie, they must be associated with the film's release year and should be born before the movie release year</a:t>
            </a:r>
            <a:r>
              <a:rPr lang="en">
                <a:solidFill>
                  <a:schemeClr val="dk1"/>
                </a:solidFill>
              </a:rPr>
              <a:t>, show perfect adherence, </a:t>
            </a:r>
            <a:r>
              <a:rPr lang="en">
                <a:solidFill>
                  <a:schemeClr val="dk1"/>
                </a:solidFill>
              </a:rPr>
              <a:t>A person must have been alive when the movie was released. </a:t>
            </a:r>
            <a:endParaRPr>
              <a:solidFill>
                <a:schemeClr val="dk1"/>
              </a:solidFill>
            </a:endParaRPr>
          </a:p>
          <a:p>
            <a:pPr indent="0" lvl="0" marL="0" rtl="0" algn="l">
              <a:spcBef>
                <a:spcPts val="0"/>
              </a:spcBef>
              <a:spcAft>
                <a:spcPts val="0"/>
              </a:spcAft>
              <a:buNone/>
            </a:pPr>
            <a:r>
              <a:rPr lang="en">
                <a:solidFill>
                  <a:schemeClr val="dk1"/>
                </a:solidFill>
              </a:rPr>
              <a:t>In real world scenarios this rule is perfectly followed as it adheres to basic temporal logic-no one can direct produce or write a movie before they were born.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b="1" lang="en">
                <a:solidFill>
                  <a:schemeClr val="dk1"/>
                </a:solidFill>
              </a:rPr>
              <a:t>High Adherence Rules:</a:t>
            </a:r>
            <a:r>
              <a:rPr lang="en">
                <a:solidFill>
                  <a:schemeClr val="dk1"/>
                </a:solidFill>
              </a:rPr>
              <a:t> Rules like ensuring that actors are born before the movie’s release year are mostly followed, with minor exceptions that may be due to data entry errors.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 rankings confirmed </a:t>
            </a:r>
            <a:r>
              <a:rPr lang="en">
                <a:solidFill>
                  <a:srgbClr val="980000"/>
                </a:solidFill>
              </a:rPr>
              <a:t>strong</a:t>
            </a:r>
            <a:r>
              <a:rPr lang="en">
                <a:solidFill>
                  <a:schemeClr val="dk1"/>
                </a:solidFill>
              </a:rPr>
              <a:t> </a:t>
            </a:r>
            <a:r>
              <a:rPr lang="en"/>
              <a:t>adherence to key rules.</a:t>
            </a:r>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rPr b="1" lang="en">
                <a:solidFill>
                  <a:schemeClr val="dk1"/>
                </a:solidFill>
              </a:rPr>
              <a:t>Perfect adherence rules</a:t>
            </a: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For every </a:t>
            </a:r>
            <a:r>
              <a:rPr lang="en">
                <a:solidFill>
                  <a:schemeClr val="dk1"/>
                </a:solidFill>
              </a:rPr>
              <a:t>person listed as the director producer or writer of a movie the person’s birth year is before the movie’s release year. A person must have been alive when the movie was released. </a:t>
            </a:r>
            <a:endParaRPr>
              <a:solidFill>
                <a:schemeClr val="dk1"/>
              </a:solidFill>
            </a:endParaRPr>
          </a:p>
          <a:p>
            <a:pPr indent="0" lvl="0" marL="0" rtl="0" algn="l">
              <a:spcBef>
                <a:spcPts val="0"/>
              </a:spcBef>
              <a:spcAft>
                <a:spcPts val="0"/>
              </a:spcAft>
              <a:buNone/>
            </a:pPr>
            <a:r>
              <a:rPr lang="en">
                <a:solidFill>
                  <a:schemeClr val="dk1"/>
                </a:solidFill>
              </a:rPr>
              <a:t>In real world scenarios this rule is perfectly followed as it adheres to basic temporal logic-no one can direct produce or write a movie before they were born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High adherence to the rule </a:t>
            </a:r>
            <a:r>
              <a:rPr lang="en">
                <a:solidFill>
                  <a:srgbClr val="9900FF"/>
                </a:solidFill>
              </a:rPr>
              <a:t>If a person acts in a movie the movie’s release year should be later </a:t>
            </a:r>
            <a:r>
              <a:rPr lang="en" sz="1150">
                <a:solidFill>
                  <a:srgbClr val="9900FF"/>
                </a:solidFill>
                <a:latin typeface="Calibri"/>
                <a:ea typeface="Calibri"/>
                <a:cs typeface="Calibri"/>
                <a:sym typeface="Calibri"/>
              </a:rPr>
              <a:t>than the birth year of the person</a:t>
            </a:r>
            <a:r>
              <a:rPr lang="en">
                <a:solidFill>
                  <a:schemeClr val="dk1"/>
                </a:solidFill>
              </a:rPr>
              <a:t> indicates that while most of the data adheres to this logic there might be few instances where inconsistencies exist. Also the majority of cases follow the rule that someone listed as a director doesn’t appear as an actor in the same film though exceptions exist.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And for the rule </a:t>
            </a:r>
            <a:r>
              <a:rPr lang="en" sz="1141">
                <a:solidFill>
                  <a:srgbClr val="0000FF"/>
                </a:solidFill>
              </a:rPr>
              <a:t>Persons can only have one birth year</a:t>
            </a:r>
            <a:r>
              <a:rPr lang="en">
                <a:solidFill>
                  <a:schemeClr val="dk1"/>
                </a:solidFill>
              </a:rPr>
              <a:t> high adherence indicates that there might be a few inconsistencies, possibly due to data duplication or incorrect data entries, but the majority of the dataset is accurate.</a:t>
            </a:r>
            <a:endParaRPr>
              <a:solidFill>
                <a:schemeClr val="dk1"/>
              </a:solidFill>
            </a:endParaRPr>
          </a:p>
          <a:p>
            <a:pPr indent="0" lvl="0" marL="0" rtl="0" algn="l">
              <a:spcBef>
                <a:spcPts val="0"/>
              </a:spcBef>
              <a:spcAft>
                <a:spcPts val="0"/>
              </a:spcAft>
              <a:buNone/>
            </a:pPr>
            <a:r>
              <a:t/>
            </a:r>
            <a:endParaRPr b="1">
              <a:solidFill>
                <a:schemeClr val="dk1"/>
              </a:solidFill>
            </a:endParaRPr>
          </a:p>
          <a:p>
            <a:pPr indent="0" lvl="0" marL="0" rtl="0" algn="l">
              <a:spcBef>
                <a:spcPts val="0"/>
              </a:spcBef>
              <a:spcAft>
                <a:spcPts val="0"/>
              </a:spcAft>
              <a:buNone/>
            </a:pPr>
            <a:r>
              <a:rPr b="1" lang="en">
                <a:solidFill>
                  <a:schemeClr val="dk1"/>
                </a:solidFill>
              </a:rPr>
              <a:t>High adherence rules</a:t>
            </a:r>
            <a:r>
              <a:rPr lang="en">
                <a:solidFill>
                  <a:schemeClr val="dk1"/>
                </a:solidFill>
              </a:rPr>
              <a:t>:</a:t>
            </a:r>
            <a:endParaRPr>
              <a:solidFill>
                <a:schemeClr val="dk1"/>
              </a:solidFill>
            </a:endParaRPr>
          </a:p>
          <a:p>
            <a:pPr indent="-298450" lvl="0" marL="457200" rtl="0" algn="l">
              <a:spcBef>
                <a:spcPts val="0"/>
              </a:spcBef>
              <a:spcAft>
                <a:spcPts val="0"/>
              </a:spcAft>
              <a:buClr>
                <a:schemeClr val="dk1"/>
              </a:buClr>
              <a:buSzPts val="1100"/>
              <a:buFont typeface="Roboto Mono"/>
              <a:buChar char="●"/>
            </a:pPr>
            <a:r>
              <a:rPr lang="en">
                <a:solidFill>
                  <a:schemeClr val="dk1"/>
                </a:solidFill>
              </a:rPr>
              <a:t>If a person acts in a movie the movie’s release year should be later </a:t>
            </a:r>
            <a:r>
              <a:rPr lang="en" sz="1150">
                <a:solidFill>
                  <a:schemeClr val="dk1"/>
                </a:solidFill>
                <a:latin typeface="Calibri"/>
                <a:ea typeface="Calibri"/>
                <a:cs typeface="Calibri"/>
                <a:sym typeface="Calibri"/>
              </a:rPr>
              <a:t>than the birth year of the person.</a:t>
            </a:r>
            <a:r>
              <a:rPr lang="en" sz="1150">
                <a:solidFill>
                  <a:schemeClr val="dk1"/>
                </a:solidFill>
              </a:rPr>
              <a:t> </a:t>
            </a:r>
            <a:endParaRPr>
              <a:solidFill>
                <a:schemeClr val="dk1"/>
              </a:solidFill>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Almost all persons acted in a movie (99,42%) </a:t>
            </a:r>
            <a:r>
              <a:rPr lang="en">
                <a:solidFill>
                  <a:schemeClr val="dk1"/>
                </a:solidFill>
              </a:rPr>
              <a:t>the movie’s release year is later </a:t>
            </a:r>
            <a:r>
              <a:rPr lang="en" sz="1150">
                <a:solidFill>
                  <a:schemeClr val="dk1"/>
                </a:solidFill>
                <a:latin typeface="Calibri"/>
                <a:ea typeface="Calibri"/>
                <a:cs typeface="Calibri"/>
                <a:sym typeface="Calibri"/>
              </a:rPr>
              <a:t>than the birth year of the person</a:t>
            </a:r>
            <a:endParaRPr>
              <a:solidFill>
                <a:schemeClr val="dk1"/>
              </a:solidFill>
              <a:latin typeface="Roboto Mono"/>
              <a:ea typeface="Roboto Mono"/>
              <a:cs typeface="Roboto Mono"/>
              <a:sym typeface="Roboto Mono"/>
            </a:endParaRPr>
          </a:p>
          <a:p>
            <a:pPr indent="-298450" lvl="0" marL="457200" rtl="0" algn="l">
              <a:spcBef>
                <a:spcPts val="0"/>
              </a:spcBef>
              <a:spcAft>
                <a:spcPts val="0"/>
              </a:spcAft>
              <a:buClr>
                <a:schemeClr val="dk1"/>
              </a:buClr>
              <a:buSzPts val="1100"/>
              <a:buChar char="●"/>
            </a:pPr>
            <a:r>
              <a:rPr lang="en">
                <a:solidFill>
                  <a:schemeClr val="dk1"/>
                </a:solidFill>
              </a:rPr>
              <a:t>If a person directed a movie they cannot act in the same movie</a:t>
            </a:r>
            <a:endParaRPr>
              <a:solidFill>
                <a:schemeClr val="dk1"/>
              </a:solidFill>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Almost all persons (97,22%) </a:t>
            </a:r>
            <a:r>
              <a:rPr lang="en">
                <a:solidFill>
                  <a:schemeClr val="dk1"/>
                </a:solidFill>
              </a:rPr>
              <a:t>directed a movie but they don’t act in the same movie</a:t>
            </a:r>
            <a:endParaRPr>
              <a:solidFill>
                <a:schemeClr val="dk1"/>
              </a:solidFill>
              <a:latin typeface="Roboto Mono"/>
              <a:ea typeface="Roboto Mono"/>
              <a:cs typeface="Roboto Mono"/>
              <a:sym typeface="Roboto Mono"/>
            </a:endParaRPr>
          </a:p>
          <a:p>
            <a:pPr indent="0" lvl="0" marL="0" rtl="0" algn="l">
              <a:spcBef>
                <a:spcPts val="0"/>
              </a:spcBef>
              <a:spcAft>
                <a:spcPts val="0"/>
              </a:spcAft>
              <a:buNone/>
            </a:pPr>
            <a:r>
              <a:rPr lang="en">
                <a:solidFill>
                  <a:schemeClr val="dk1"/>
                </a:solidFill>
                <a:latin typeface="Roboto Mono"/>
                <a:ea typeface="Roboto Mono"/>
                <a:cs typeface="Roboto Mono"/>
                <a:sym typeface="Roboto Mono"/>
              </a:rPr>
              <a:t>In this dataset this rule is applied in almost all persons but it’s not a rule that it is always applicable in real life</a:t>
            </a:r>
            <a:endParaRPr>
              <a:solidFill>
                <a:schemeClr val="dk1"/>
              </a:solidFill>
              <a:latin typeface="Roboto Mono"/>
              <a:ea typeface="Roboto Mono"/>
              <a:cs typeface="Roboto Mono"/>
              <a:sym typeface="Roboto Mono"/>
            </a:endParaRPr>
          </a:p>
          <a:p>
            <a:pPr indent="-298450" lvl="0" marL="457200" rtl="0" algn="l">
              <a:spcBef>
                <a:spcPts val="0"/>
              </a:spcBef>
              <a:spcAft>
                <a:spcPts val="0"/>
              </a:spcAft>
              <a:buClr>
                <a:schemeClr val="dk1"/>
              </a:buClr>
              <a:buSzPts val="1100"/>
              <a:buFont typeface="Roboto Mono"/>
              <a:buChar char="●"/>
            </a:pPr>
            <a:r>
              <a:rPr lang="en">
                <a:solidFill>
                  <a:schemeClr val="dk1"/>
                </a:solidFill>
              </a:rPr>
              <a:t>Persons can only have one birth year</a:t>
            </a:r>
            <a:endParaRPr>
              <a:solidFill>
                <a:schemeClr val="dk1"/>
              </a:solidFill>
            </a:endParaRPr>
          </a:p>
          <a:p>
            <a:pPr indent="0" lvl="0" marL="0" rtl="0" algn="l">
              <a:spcBef>
                <a:spcPts val="0"/>
              </a:spcBef>
              <a:spcAft>
                <a:spcPts val="0"/>
              </a:spcAft>
              <a:buNone/>
            </a:pPr>
            <a:r>
              <a:rPr lang="en">
                <a:solidFill>
                  <a:schemeClr val="dk1"/>
                </a:solidFill>
              </a:rPr>
              <a:t>There is strong compliance (96,24%) with the rule</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ca28a1801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ca28a1801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Large Language Models have demonstrated</a:t>
            </a:r>
            <a:r>
              <a:rPr lang="en">
                <a:solidFill>
                  <a:srgbClr val="980000"/>
                </a:solidFill>
              </a:rPr>
              <a:t> </a:t>
            </a:r>
            <a:r>
              <a:rPr lang="en"/>
              <a:t>capabilities in generating consistency rules.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there are some limitations associated with some of the rules generated.  </a:t>
            </a:r>
            <a:endParaRPr/>
          </a:p>
          <a:p>
            <a:pPr indent="0" lvl="0" marL="0" rtl="0" algn="l">
              <a:spcBef>
                <a:spcPts val="0"/>
              </a:spcBef>
              <a:spcAft>
                <a:spcPts val="0"/>
              </a:spcAft>
              <a:buNone/>
            </a:pPr>
            <a:r>
              <a:rPr lang="en"/>
              <a:t>Concerning the </a:t>
            </a:r>
            <a:r>
              <a:rPr lang="en">
                <a:solidFill>
                  <a:srgbClr val="FF0000"/>
                </a:solidFill>
              </a:rPr>
              <a:t>use case of twitter</a:t>
            </a:r>
            <a:r>
              <a:rPr lang="en"/>
              <a:t> an issue arise with the rule </a:t>
            </a:r>
            <a:r>
              <a:rPr lang="en">
                <a:solidFill>
                  <a:srgbClr val="0000FF"/>
                </a:solidFill>
              </a:rPr>
              <a:t>A User cannot direct message another user unless they follow each other</a:t>
            </a:r>
            <a:r>
              <a:rPr lang="en"/>
              <a:t>. The lack of direct messaging relationship in database means that this rule cannot be validated.</a:t>
            </a:r>
            <a:endParaRPr/>
          </a:p>
          <a:p>
            <a:pPr indent="0" lvl="0" marL="0" rtl="0" algn="l">
              <a:spcBef>
                <a:spcPts val="0"/>
              </a:spcBef>
              <a:spcAft>
                <a:spcPts val="0"/>
              </a:spcAft>
              <a:buNone/>
            </a:pPr>
            <a:r>
              <a:rPr lang="en"/>
              <a:t>Ensuring privacy and preventing unwanted interactions is crucial as highlighted by the rule </a:t>
            </a:r>
            <a:r>
              <a:rPr lang="en">
                <a:solidFill>
                  <a:srgbClr val="FF0000"/>
                </a:solidFill>
              </a:rPr>
              <a:t>If a User blocks another their tweets and any interactions should no longer appear</a:t>
            </a:r>
            <a:r>
              <a:rPr lang="en"/>
              <a:t>. The inability to </a:t>
            </a:r>
            <a:r>
              <a:rPr lang="en">
                <a:solidFill>
                  <a:schemeClr val="dk1"/>
                </a:solidFill>
              </a:rPr>
              <a:t>validate this rule stems from the lack of blocks relationship in database.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Concerning the </a:t>
            </a:r>
            <a:r>
              <a:rPr lang="en">
                <a:solidFill>
                  <a:srgbClr val="FF0000"/>
                </a:solidFill>
              </a:rPr>
              <a:t>use case of movies</a:t>
            </a:r>
            <a:r>
              <a:rPr lang="en">
                <a:solidFill>
                  <a:schemeClr val="dk1"/>
                </a:solidFill>
              </a:rPr>
              <a:t> a significant challenge arises with the rule </a:t>
            </a:r>
            <a:r>
              <a:rPr lang="en">
                <a:solidFill>
                  <a:srgbClr val="980000"/>
                </a:solidFill>
              </a:rPr>
              <a:t>A Movie cannot be released before it was written produced directed or acted</a:t>
            </a:r>
            <a:r>
              <a:rPr lang="en"/>
              <a:t>.</a:t>
            </a:r>
            <a:r>
              <a:rPr lang="en">
                <a:solidFill>
                  <a:schemeClr val="dk1"/>
                </a:solidFill>
              </a:rPr>
              <a:t> This rule ensures chronologically consistency in movie production. There is an absence of a </a:t>
            </a:r>
            <a:r>
              <a:rPr lang="en">
                <a:solidFill>
                  <a:srgbClr val="0000FF"/>
                </a:solidFill>
              </a:rPr>
              <a:t>year property </a:t>
            </a:r>
            <a:r>
              <a:rPr lang="en"/>
              <a:t>in the relationships and with this absence it is impossible </a:t>
            </a:r>
            <a:r>
              <a:rPr lang="en">
                <a:solidFill>
                  <a:schemeClr val="dk1"/>
                </a:solidFill>
              </a:rPr>
              <a:t>to validate this rule.</a:t>
            </a:r>
            <a:endParaRPr>
              <a:solidFill>
                <a:schemeClr val="dk1"/>
              </a:solidFill>
            </a:endParaRPr>
          </a:p>
          <a:p>
            <a:pPr indent="0" lvl="0" marL="0" rtl="0" algn="l">
              <a:spcBef>
                <a:spcPts val="0"/>
              </a:spcBef>
              <a:spcAft>
                <a:spcPts val="0"/>
              </a:spcAft>
              <a:buNone/>
            </a:pPr>
            <a:r>
              <a:rPr lang="en">
                <a:solidFill>
                  <a:schemeClr val="dk1"/>
                </a:solidFill>
              </a:rPr>
              <a:t>Similarly the rule</a:t>
            </a:r>
            <a:r>
              <a:rPr lang="en">
                <a:solidFill>
                  <a:srgbClr val="FF0000"/>
                </a:solidFill>
              </a:rPr>
              <a:t> A Review of a movie must be written after the movie s release date</a:t>
            </a:r>
            <a:r>
              <a:rPr lang="en">
                <a:solidFill>
                  <a:schemeClr val="dk1"/>
                </a:solidFill>
              </a:rPr>
              <a:t> aims to ensure that the reviews are temporally consistent with the release dates of movies.</a:t>
            </a:r>
            <a:endParaRPr>
              <a:solidFill>
                <a:schemeClr val="dk1"/>
              </a:solidFill>
            </a:endParaRPr>
          </a:p>
          <a:p>
            <a:pPr indent="0" lvl="0" marL="0" rtl="0" algn="l">
              <a:spcBef>
                <a:spcPts val="0"/>
              </a:spcBef>
              <a:spcAft>
                <a:spcPts val="0"/>
              </a:spcAft>
              <a:buNone/>
            </a:pPr>
            <a:r>
              <a:rPr lang="en">
                <a:solidFill>
                  <a:schemeClr val="dk1"/>
                </a:solidFill>
              </a:rPr>
              <a:t>The failure to calculate ranking measures arises from the absence of a </a:t>
            </a:r>
            <a:r>
              <a:rPr lang="en">
                <a:solidFill>
                  <a:srgbClr val="0000FF"/>
                </a:solidFill>
              </a:rPr>
              <a:t>review date property </a:t>
            </a:r>
            <a:r>
              <a:rPr lang="en">
                <a:solidFill>
                  <a:schemeClr val="dk1"/>
                </a:solidFill>
              </a:rPr>
              <a:t>in the Person node. This underscores the importance of comprehensive and correctly attributed data properties in validating consistency rules.</a:t>
            </a:r>
            <a:endParaRPr>
              <a:solidFill>
                <a:schemeClr val="dk1"/>
              </a:solidFill>
            </a:endParaRPr>
          </a:p>
          <a:p>
            <a:pPr indent="0" lvl="0" marL="0" rtl="0" algn="l">
              <a:spcBef>
                <a:spcPts val="0"/>
              </a:spcBef>
              <a:spcAft>
                <a:spcPts val="0"/>
              </a:spcAft>
              <a:buNone/>
            </a:pPr>
            <a:r>
              <a:rPr lang="en">
                <a:solidFill>
                  <a:schemeClr val="dk1"/>
                </a:solidFill>
              </a:rPr>
              <a:t>The rule </a:t>
            </a:r>
            <a:r>
              <a:rPr lang="en">
                <a:solidFill>
                  <a:srgbClr val="FF9900"/>
                </a:solidFill>
              </a:rPr>
              <a:t>If a person directed a movie they cannot act in the same movie</a:t>
            </a:r>
            <a:r>
              <a:rPr lang="en">
                <a:solidFill>
                  <a:schemeClr val="dk1"/>
                </a:solidFill>
              </a:rPr>
              <a:t> is intended to maintain distinct roles for individuals within a movie. Real life examples of individuals who both direct and act in the same movie render this rule impractical.</a:t>
            </a:r>
            <a:endParaRPr>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ee99c77760_0_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ee99c77760_0_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research has demonstrated the </a:t>
            </a:r>
            <a:r>
              <a:rPr lang="en">
                <a:solidFill>
                  <a:srgbClr val="0000FF"/>
                </a:solidFill>
              </a:rPr>
              <a:t>effectiveness </a:t>
            </a:r>
            <a:r>
              <a:rPr lang="en"/>
              <a:t>and</a:t>
            </a:r>
            <a:r>
              <a:rPr lang="en">
                <a:solidFill>
                  <a:srgbClr val="0000FF"/>
                </a:solidFill>
              </a:rPr>
              <a:t> </a:t>
            </a:r>
            <a:r>
              <a:rPr lang="en">
                <a:solidFill>
                  <a:srgbClr val="FF0000"/>
                </a:solidFill>
              </a:rPr>
              <a:t>efficiency</a:t>
            </a:r>
            <a:r>
              <a:rPr lang="en"/>
              <a:t> of Large Language Models in automatically </a:t>
            </a:r>
            <a:r>
              <a:rPr lang="en"/>
              <a:t>inferring</a:t>
            </a:r>
            <a:r>
              <a:rPr lang="en"/>
              <a:t> and </a:t>
            </a:r>
            <a:r>
              <a:rPr lang="en"/>
              <a:t>evaluating</a:t>
            </a:r>
            <a:r>
              <a:rPr lang="en"/>
              <a:t> consistency rules within complex graph structures such as those representing twitter network and movie industry relationships.</a:t>
            </a:r>
            <a:endParaRPr>
              <a:solidFill>
                <a:schemeClr val="dk1"/>
              </a:solidFill>
            </a:endParaRPr>
          </a:p>
          <a:p>
            <a:pPr indent="0" lvl="0" marL="0" rtl="0" algn="l">
              <a:spcBef>
                <a:spcPts val="0"/>
              </a:spcBef>
              <a:spcAft>
                <a:spcPts val="0"/>
              </a:spcAft>
              <a:buNone/>
            </a:pPr>
            <a:r>
              <a:rPr lang="en">
                <a:solidFill>
                  <a:schemeClr val="dk1"/>
                </a:solidFill>
              </a:rPr>
              <a:t>The study revealed some </a:t>
            </a:r>
            <a:r>
              <a:rPr lang="en">
                <a:solidFill>
                  <a:srgbClr val="980000"/>
                </a:solidFill>
              </a:rPr>
              <a:t>challenges</a:t>
            </a:r>
            <a:r>
              <a:rPr lang="en">
                <a:solidFill>
                  <a:schemeClr val="dk1"/>
                </a:solidFill>
              </a:rPr>
              <a:t> when applying the rules due to absence of certain properties or relationships.</a:t>
            </a:r>
            <a:endParaRPr>
              <a:solidFill>
                <a:schemeClr val="dk1"/>
              </a:solidFill>
            </a:endParaRPr>
          </a:p>
          <a:p>
            <a:pPr indent="0" lvl="0" marL="0" rtl="0" algn="l">
              <a:spcBef>
                <a:spcPts val="0"/>
              </a:spcBef>
              <a:spcAft>
                <a:spcPts val="0"/>
              </a:spcAft>
              <a:buNone/>
            </a:pPr>
            <a:r>
              <a:rPr lang="en">
                <a:solidFill>
                  <a:srgbClr val="9900FF"/>
                </a:solidFill>
              </a:rPr>
              <a:t>Future research</a:t>
            </a:r>
            <a:r>
              <a:rPr lang="en">
                <a:solidFill>
                  <a:schemeClr val="dk1"/>
                </a:solidFill>
              </a:rPr>
              <a:t> </a:t>
            </a:r>
            <a:r>
              <a:rPr lang="en"/>
              <a:t>could focus on refining </a:t>
            </a:r>
            <a:r>
              <a:rPr lang="en">
                <a:solidFill>
                  <a:schemeClr val="dk1"/>
                </a:solidFill>
              </a:rPr>
              <a:t>Large Language Models to better expanding the scope of datasets to test the capabilities of models across various domains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ed7cbedbb9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ed7cbedbb9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f196fdc867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f196fdc867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a:t>The explosion of data has led to increasingly </a:t>
            </a:r>
            <a:r>
              <a:rPr lang="en">
                <a:solidFill>
                  <a:srgbClr val="FF0000"/>
                </a:solidFill>
              </a:rPr>
              <a:t>complex</a:t>
            </a:r>
            <a:r>
              <a:rPr lang="en"/>
              <a:t> and interconnected </a:t>
            </a:r>
            <a:r>
              <a:rPr lang="en">
                <a:solidFill>
                  <a:schemeClr val="accent3"/>
                </a:solidFill>
              </a:rPr>
              <a:t>graph structures. </a:t>
            </a:r>
            <a:r>
              <a:rPr lang="en"/>
              <a:t>Graph databases are used across </a:t>
            </a:r>
            <a:r>
              <a:rPr lang="en">
                <a:solidFill>
                  <a:schemeClr val="accent1"/>
                </a:solidFill>
              </a:rPr>
              <a:t>various domains</a:t>
            </a:r>
            <a:r>
              <a:rPr lang="en"/>
              <a:t> such as social networks and entertainment industries.</a:t>
            </a:r>
            <a:endParaRPr/>
          </a:p>
          <a:p>
            <a:pPr indent="0" lvl="0" marL="0" rtl="0" algn="just">
              <a:spcBef>
                <a:spcPts val="0"/>
              </a:spcBef>
              <a:spcAft>
                <a:spcPts val="0"/>
              </a:spcAft>
              <a:buClr>
                <a:schemeClr val="dk1"/>
              </a:buClr>
              <a:buSzPts val="1100"/>
              <a:buFont typeface="Arial"/>
              <a:buNone/>
            </a:pPr>
            <a:r>
              <a:rPr lang="en">
                <a:solidFill>
                  <a:schemeClr val="dk1"/>
                </a:solidFill>
              </a:rPr>
              <a:t>E</a:t>
            </a:r>
            <a:r>
              <a:rPr lang="en">
                <a:solidFill>
                  <a:schemeClr val="dk1"/>
                </a:solidFill>
              </a:rPr>
              <a:t>nsuring </a:t>
            </a:r>
            <a:r>
              <a:rPr lang="en">
                <a:solidFill>
                  <a:schemeClr val="dk2"/>
                </a:solidFill>
              </a:rPr>
              <a:t>consistency</a:t>
            </a:r>
            <a:r>
              <a:rPr lang="en">
                <a:solidFill>
                  <a:schemeClr val="dk1"/>
                </a:solidFill>
              </a:rPr>
              <a:t> and </a:t>
            </a:r>
            <a:r>
              <a:rPr lang="en">
                <a:solidFill>
                  <a:schemeClr val="dk2"/>
                </a:solidFill>
              </a:rPr>
              <a:t>integrity </a:t>
            </a:r>
            <a:r>
              <a:rPr lang="en"/>
              <a:t>of </a:t>
            </a:r>
            <a:r>
              <a:rPr lang="en">
                <a:solidFill>
                  <a:schemeClr val="dk1"/>
                </a:solidFill>
              </a:rPr>
              <a:t>these databases </a:t>
            </a:r>
            <a:r>
              <a:rPr lang="en">
                <a:solidFill>
                  <a:srgbClr val="FF0000"/>
                </a:solidFill>
              </a:rPr>
              <a:t>pose significant challenges</a:t>
            </a:r>
            <a:r>
              <a:rPr lang="en">
                <a:solidFill>
                  <a:schemeClr val="dk1"/>
                </a:solidFill>
              </a:rPr>
              <a:t>.</a:t>
            </a:r>
            <a:endParaRPr/>
          </a:p>
          <a:p>
            <a:pPr indent="0" lvl="0" marL="0" rtl="0" algn="just">
              <a:spcBef>
                <a:spcPts val="0"/>
              </a:spcBef>
              <a:spcAft>
                <a:spcPts val="0"/>
              </a:spcAft>
              <a:buClr>
                <a:schemeClr val="dk1"/>
              </a:buClr>
              <a:buSzPts val="1100"/>
              <a:buFont typeface="Arial"/>
              <a:buNone/>
            </a:pPr>
            <a:r>
              <a:t/>
            </a:r>
            <a:endParaRPr/>
          </a:p>
          <a:p>
            <a:pPr indent="0" lvl="0" marL="0" rtl="0" algn="just">
              <a:spcBef>
                <a:spcPts val="0"/>
              </a:spcBef>
              <a:spcAft>
                <a:spcPts val="0"/>
              </a:spcAft>
              <a:buClr>
                <a:schemeClr val="dk1"/>
              </a:buClr>
              <a:buSzPts val="1100"/>
              <a:buFont typeface="Arial"/>
              <a:buNone/>
            </a:pPr>
            <a:r>
              <a:rPr lang="en"/>
              <a:t>LLMs have emerged as </a:t>
            </a:r>
            <a:r>
              <a:rPr lang="en">
                <a:solidFill>
                  <a:srgbClr val="FF0000"/>
                </a:solidFill>
              </a:rPr>
              <a:t>transformative tools</a:t>
            </a:r>
            <a:r>
              <a:rPr lang="en"/>
              <a:t> in natural language processing.</a:t>
            </a:r>
            <a:endParaRPr/>
          </a:p>
          <a:p>
            <a:pPr indent="0" lvl="0" marL="0" rtl="0" algn="just">
              <a:spcBef>
                <a:spcPts val="0"/>
              </a:spcBef>
              <a:spcAft>
                <a:spcPts val="0"/>
              </a:spcAft>
              <a:buClr>
                <a:schemeClr val="dk1"/>
              </a:buClr>
              <a:buSzPts val="1100"/>
              <a:buFont typeface="Arial"/>
              <a:buNone/>
            </a:pPr>
            <a:r>
              <a:rPr lang="en"/>
              <a:t>They</a:t>
            </a:r>
            <a:r>
              <a:rPr lang="en"/>
              <a:t> can </a:t>
            </a:r>
            <a:r>
              <a:rPr lang="en">
                <a:solidFill>
                  <a:srgbClr val="0000FF"/>
                </a:solidFill>
              </a:rPr>
              <a:t>generate human-like text</a:t>
            </a:r>
            <a:r>
              <a:rPr lang="en"/>
              <a:t> and understand complex language patterns.</a:t>
            </a:r>
            <a:endParaRPr/>
          </a:p>
          <a:p>
            <a:pPr indent="0" lvl="0" marL="0" rtl="0" algn="just">
              <a:spcBef>
                <a:spcPts val="0"/>
              </a:spcBef>
              <a:spcAft>
                <a:spcPts val="0"/>
              </a:spcAft>
              <a:buClr>
                <a:schemeClr val="dk1"/>
              </a:buClr>
              <a:buSzPts val="1100"/>
              <a:buFont typeface="Arial"/>
              <a:buNone/>
            </a:pPr>
            <a:r>
              <a:rPr lang="en"/>
              <a:t>LLMs have shown remarkable potential in a </a:t>
            </a:r>
            <a:r>
              <a:rPr lang="en">
                <a:solidFill>
                  <a:srgbClr val="741B47"/>
                </a:solidFill>
              </a:rPr>
              <a:t>variety of tasks</a:t>
            </a:r>
            <a:r>
              <a:rPr lang="en"/>
              <a:t> such as text generation and question answering.</a:t>
            </a:r>
            <a:endParaRPr/>
          </a:p>
          <a:p>
            <a:pPr indent="0" lvl="0" marL="0" rtl="0" algn="just">
              <a:spcBef>
                <a:spcPts val="0"/>
              </a:spcBef>
              <a:spcAft>
                <a:spcPts val="0"/>
              </a:spcAft>
              <a:buClr>
                <a:schemeClr val="dk1"/>
              </a:buClr>
              <a:buSzPts val="1100"/>
              <a:buFont typeface="Arial"/>
              <a:buNone/>
            </a:pPr>
            <a:r>
              <a:rPr lang="en"/>
              <a:t>Large Language Models can be adapted to </a:t>
            </a:r>
            <a:r>
              <a:rPr lang="en">
                <a:solidFill>
                  <a:schemeClr val="accent3"/>
                </a:solidFill>
              </a:rPr>
              <a:t>interpret and manipulate graph data</a:t>
            </a:r>
            <a:r>
              <a:rPr lang="en"/>
              <a:t> providing a new approach to extracting consistency rules.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f196fdc867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f196fdc867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rgbClr val="FF0000"/>
                </a:solidFill>
              </a:rPr>
              <a:t>Rule-base</a:t>
            </a:r>
            <a:r>
              <a:rPr lang="en">
                <a:solidFill>
                  <a:srgbClr val="FF0000"/>
                </a:solidFill>
              </a:rPr>
              <a:t> data repair methods</a:t>
            </a:r>
            <a:r>
              <a:rPr lang="en">
                <a:solidFill>
                  <a:schemeClr val="dk1"/>
                </a:solidFill>
              </a:rPr>
              <a:t> rely on modules designed to process each data type in isolation and struggle when the content is diverse.</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These limitations fall short when</a:t>
            </a:r>
            <a:r>
              <a:rPr lang="en">
                <a:solidFill>
                  <a:schemeClr val="dk1"/>
                </a:solidFill>
              </a:rPr>
              <a:t> dealing with the complexity of </a:t>
            </a:r>
            <a:r>
              <a:rPr lang="en">
                <a:solidFill>
                  <a:schemeClr val="dk1"/>
                </a:solidFill>
              </a:rPr>
              <a:t>modern graph databases.</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rgbClr val="0000FF"/>
                </a:solidFill>
              </a:rPr>
              <a:t>Large Language Models</a:t>
            </a:r>
            <a:r>
              <a:rPr lang="en">
                <a:solidFill>
                  <a:schemeClr val="dk1"/>
                </a:solidFill>
              </a:rPr>
              <a:t> offer a solution to this problem with their ability to learn from large-scale data.</a:t>
            </a:r>
            <a:endParaRPr>
              <a:solidFill>
                <a:schemeClr val="dk1"/>
              </a:solidFill>
            </a:endParaRPr>
          </a:p>
          <a:p>
            <a:pPr indent="0" lvl="0" marL="0" rtl="0" algn="l">
              <a:lnSpc>
                <a:spcPct val="100000"/>
              </a:lnSpc>
              <a:spcBef>
                <a:spcPts val="0"/>
              </a:spcBef>
              <a:spcAft>
                <a:spcPts val="0"/>
              </a:spcAft>
              <a:buClr>
                <a:schemeClr val="dk1"/>
              </a:buClr>
              <a:buSzPts val="1100"/>
              <a:buFont typeface="Arial"/>
              <a:buNone/>
            </a:pPr>
            <a:r>
              <a:rPr lang="en">
                <a:solidFill>
                  <a:schemeClr val="dk1"/>
                </a:solidFill>
              </a:rPr>
              <a:t>The human intervention is reduced and this brings in automation and intelligence to the process and this reduce the time and resources required for data maintenance.</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f196fdc867_0_5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f196fdc867_0_5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dk1"/>
                </a:solidFill>
              </a:rPr>
              <a:t>This research explores how </a:t>
            </a:r>
            <a:r>
              <a:rPr lang="en">
                <a:solidFill>
                  <a:srgbClr val="FF0000"/>
                </a:solidFill>
              </a:rPr>
              <a:t>Large Language Models</a:t>
            </a:r>
            <a:r>
              <a:rPr lang="en">
                <a:solidFill>
                  <a:schemeClr val="dk1"/>
                </a:solidFill>
              </a:rPr>
              <a:t> can be utilized to </a:t>
            </a:r>
            <a:r>
              <a:rPr lang="en">
                <a:solidFill>
                  <a:srgbClr val="FF0000"/>
                </a:solidFill>
              </a:rPr>
              <a:t>generate</a:t>
            </a:r>
            <a:r>
              <a:rPr lang="en">
                <a:solidFill>
                  <a:srgbClr val="FF0000"/>
                </a:solidFill>
              </a:rPr>
              <a:t> consistency rules</a:t>
            </a:r>
            <a:r>
              <a:rPr lang="en">
                <a:solidFill>
                  <a:schemeClr val="dk1"/>
                </a:solidFill>
              </a:rPr>
              <a:t> within graph databases. The expected outcomes include demonstrating the effectiveness of </a:t>
            </a:r>
            <a:r>
              <a:rPr lang="en">
                <a:solidFill>
                  <a:srgbClr val="FF0000"/>
                </a:solidFill>
              </a:rPr>
              <a:t>Large Language Models</a:t>
            </a:r>
            <a:r>
              <a:rPr lang="en">
                <a:solidFill>
                  <a:schemeClr val="dk1"/>
                </a:solidFill>
              </a:rPr>
              <a:t> in this context.</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ed7cbedbb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ed7cbedbb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In order to make an LLM understand the graph it needs to be encoded into textual format.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process of encoding graphs as text can be separated into first the </a:t>
            </a:r>
            <a:r>
              <a:rPr lang="en">
                <a:solidFill>
                  <a:schemeClr val="dk1"/>
                </a:solidFill>
              </a:rPr>
              <a:t>encoding of nodes in the graph and second the encoding of edges between nodes.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Regarding the encoding of nodes the </a:t>
            </a:r>
            <a:r>
              <a:rPr lang="en">
                <a:solidFill>
                  <a:srgbClr val="FF0000"/>
                </a:solidFill>
              </a:rPr>
              <a:t>incident graph encoding</a:t>
            </a:r>
            <a:r>
              <a:rPr lang="en">
                <a:solidFill>
                  <a:schemeClr val="dk1"/>
                </a:solidFill>
              </a:rPr>
              <a:t> uses the integer encoding </a:t>
            </a:r>
            <a:r>
              <a:rPr lang="en">
                <a:solidFill>
                  <a:srgbClr val="0000FF"/>
                </a:solidFill>
              </a:rPr>
              <a:t>Node 0 </a:t>
            </a:r>
            <a:endParaRPr/>
          </a:p>
          <a:p>
            <a:pPr indent="0" lvl="0" marL="0" rtl="0" algn="l">
              <a:spcBef>
                <a:spcPts val="0"/>
              </a:spcBef>
              <a:spcAft>
                <a:spcPts val="0"/>
              </a:spcAft>
              <a:buClr>
                <a:schemeClr val="dk1"/>
              </a:buClr>
              <a:buSzPts val="1100"/>
              <a:buFont typeface="Arial"/>
              <a:buNone/>
            </a:pPr>
            <a:r>
              <a:rPr lang="en">
                <a:solidFill>
                  <a:schemeClr val="dk1"/>
                </a:solidFill>
              </a:rPr>
              <a:t>Regarding the encoding of edges the </a:t>
            </a:r>
            <a:r>
              <a:rPr lang="en">
                <a:solidFill>
                  <a:srgbClr val="FF0000"/>
                </a:solidFill>
              </a:rPr>
              <a:t>incident graph encoding</a:t>
            </a:r>
            <a:r>
              <a:rPr lang="en">
                <a:solidFill>
                  <a:schemeClr val="dk1"/>
                </a:solidFill>
              </a:rPr>
              <a:t> uses the incident encoding </a:t>
            </a:r>
            <a:r>
              <a:rPr lang="en"/>
              <a:t>where the source node is connected to </a:t>
            </a:r>
            <a:r>
              <a:rPr lang="en">
                <a:solidFill>
                  <a:schemeClr val="dk1"/>
                </a:solidFill>
              </a:rPr>
              <a:t>target node.</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f5d3947d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f5d3947d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Two prompting methodologies are implemented to guide Large Language Models in </a:t>
            </a:r>
            <a:r>
              <a:rPr lang="en">
                <a:solidFill>
                  <a:srgbClr val="CC0000"/>
                </a:solidFill>
              </a:rPr>
              <a:t>generating consistency rules</a:t>
            </a:r>
            <a:endParaRPr>
              <a:solidFill>
                <a:srgbClr val="CC0000"/>
              </a:solidFill>
            </a:endParaRPr>
          </a:p>
          <a:p>
            <a:pPr indent="0" lvl="0" marL="0" rtl="0" algn="l">
              <a:spcBef>
                <a:spcPts val="0"/>
              </a:spcBef>
              <a:spcAft>
                <a:spcPts val="0"/>
              </a:spcAft>
              <a:buClr>
                <a:schemeClr val="dk1"/>
              </a:buClr>
              <a:buSzPts val="1100"/>
              <a:buFont typeface="Arial"/>
              <a:buNone/>
            </a:pPr>
            <a:r>
              <a:rPr lang="en">
                <a:solidFill>
                  <a:schemeClr val="dk1"/>
                </a:solidFill>
              </a:rPr>
              <a:t>The </a:t>
            </a:r>
            <a:r>
              <a:rPr lang="en">
                <a:solidFill>
                  <a:srgbClr val="FF0000"/>
                </a:solidFill>
              </a:rPr>
              <a:t>Zero Shot</a:t>
            </a:r>
            <a:r>
              <a:rPr lang="en">
                <a:solidFill>
                  <a:schemeClr val="dk1"/>
                </a:solidFill>
              </a:rPr>
              <a:t> is a prompting method which simply provides the model with task description and asks it to generate the desired output without any prior training </a:t>
            </a:r>
            <a:endParaRPr>
              <a:solidFill>
                <a:schemeClr val="dk1"/>
              </a:solidFill>
            </a:endParaRPr>
          </a:p>
          <a:p>
            <a:pPr indent="0" lvl="0" marL="0" rtl="0" algn="l">
              <a:spcBef>
                <a:spcPts val="0"/>
              </a:spcBef>
              <a:spcAft>
                <a:spcPts val="0"/>
              </a:spcAft>
              <a:buClr>
                <a:schemeClr val="dk1"/>
              </a:buClr>
              <a:buSzPts val="1100"/>
              <a:buFont typeface="Arial"/>
              <a:buNone/>
            </a:pPr>
            <a:r>
              <a:rPr lang="en" sz="1000">
                <a:solidFill>
                  <a:schemeClr val="dk1"/>
                </a:solidFill>
              </a:rPr>
              <a:t>Three </a:t>
            </a:r>
            <a:r>
              <a:rPr lang="en">
                <a:solidFill>
                  <a:schemeClr val="dk1"/>
                </a:solidFill>
              </a:rPr>
              <a:t>advantages</a:t>
            </a:r>
            <a:r>
              <a:rPr lang="en">
                <a:solidFill>
                  <a:schemeClr val="dk1"/>
                </a:solidFill>
              </a:rPr>
              <a:t> of this method are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Flexibility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Efficiency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Accessibility</a:t>
            </a:r>
            <a:endParaRPr>
              <a:solidFill>
                <a:schemeClr val="dk1"/>
              </a:solidFill>
            </a:endParaRPr>
          </a:p>
          <a:p>
            <a:pPr indent="0" lvl="0" marL="0" rtl="0" algn="l">
              <a:spcBef>
                <a:spcPts val="0"/>
              </a:spcBef>
              <a:spcAft>
                <a:spcPts val="0"/>
              </a:spcAft>
              <a:buNone/>
            </a:pPr>
            <a:r>
              <a:rPr lang="en">
                <a:solidFill>
                  <a:schemeClr val="dk1"/>
                </a:solidFill>
              </a:rPr>
              <a:t>A simple example is Given as </a:t>
            </a:r>
            <a:r>
              <a:rPr lang="en">
                <a:solidFill>
                  <a:srgbClr val="FF0000"/>
                </a:solidFill>
              </a:rPr>
              <a:t>task description</a:t>
            </a:r>
            <a:r>
              <a:rPr lang="en">
                <a:solidFill>
                  <a:schemeClr val="dk1"/>
                </a:solidFill>
              </a:rPr>
              <a:t> the sentence </a:t>
            </a:r>
            <a:r>
              <a:rPr lang="en">
                <a:solidFill>
                  <a:srgbClr val="FF0000"/>
                </a:solidFill>
              </a:rPr>
              <a:t>Translate English to French</a:t>
            </a:r>
            <a:endParaRPr>
              <a:solidFill>
                <a:srgbClr val="FF0000"/>
              </a:solidFill>
            </a:endParaRPr>
          </a:p>
          <a:p>
            <a:pPr indent="0" lvl="0" marL="0" rtl="0" algn="l">
              <a:spcBef>
                <a:spcPts val="0"/>
              </a:spcBef>
              <a:spcAft>
                <a:spcPts val="0"/>
              </a:spcAft>
              <a:buNone/>
            </a:pPr>
            <a:r>
              <a:rPr lang="en">
                <a:solidFill>
                  <a:schemeClr val="dk1"/>
                </a:solidFill>
              </a:rPr>
              <a:t>And as </a:t>
            </a:r>
            <a:r>
              <a:rPr lang="en">
                <a:solidFill>
                  <a:srgbClr val="0000FF"/>
                </a:solidFill>
              </a:rPr>
              <a:t>prompt</a:t>
            </a:r>
            <a:r>
              <a:rPr lang="en">
                <a:solidFill>
                  <a:schemeClr val="dk1"/>
                </a:solidFill>
              </a:rPr>
              <a:t> the word </a:t>
            </a:r>
            <a:r>
              <a:rPr lang="en">
                <a:solidFill>
                  <a:srgbClr val="0000FF"/>
                </a:solidFill>
              </a:rPr>
              <a:t>cheese</a:t>
            </a:r>
            <a:endParaRPr>
              <a:solidFill>
                <a:srgbClr val="0000FF"/>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rgbClr val="0000FF"/>
                </a:solidFill>
              </a:rPr>
              <a:t>Few Shot</a:t>
            </a:r>
            <a:r>
              <a:rPr lang="en">
                <a:solidFill>
                  <a:schemeClr val="dk1"/>
                </a:solidFill>
              </a:rPr>
              <a:t> is an approach where the model is given a few number of examples to help it understand how to perform a specific task. The model then learns from these examples and uses them to generate relevant outputs. It can be used in various applications such as text classification, summarization, translation and question answering</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 simple example is Given as </a:t>
            </a:r>
            <a:r>
              <a:rPr lang="en">
                <a:solidFill>
                  <a:srgbClr val="FF0000"/>
                </a:solidFill>
              </a:rPr>
              <a:t>task description</a:t>
            </a:r>
            <a:r>
              <a:rPr lang="en">
                <a:solidFill>
                  <a:schemeClr val="dk1"/>
                </a:solidFill>
              </a:rPr>
              <a:t> the sentence </a:t>
            </a:r>
            <a:r>
              <a:rPr lang="en">
                <a:solidFill>
                  <a:srgbClr val="FF0000"/>
                </a:solidFill>
              </a:rPr>
              <a:t>Translate English to French</a:t>
            </a:r>
            <a:endParaRPr>
              <a:solidFill>
                <a:srgbClr val="FF0000"/>
              </a:solidFill>
            </a:endParaRPr>
          </a:p>
          <a:p>
            <a:pPr indent="0" lvl="0" marL="0" rtl="0" algn="l">
              <a:spcBef>
                <a:spcPts val="0"/>
              </a:spcBef>
              <a:spcAft>
                <a:spcPts val="0"/>
              </a:spcAft>
              <a:buClr>
                <a:schemeClr val="dk1"/>
              </a:buClr>
              <a:buSzPts val="1100"/>
              <a:buFont typeface="Arial"/>
              <a:buNone/>
            </a:pPr>
            <a:r>
              <a:rPr lang="en"/>
              <a:t>Then three examples from words that have been translated from English to French </a:t>
            </a:r>
            <a:r>
              <a:rPr lang="en">
                <a:solidFill>
                  <a:schemeClr val="dk1"/>
                </a:solidFill>
              </a:rPr>
              <a:t>and as </a:t>
            </a:r>
            <a:r>
              <a:rPr lang="en">
                <a:solidFill>
                  <a:srgbClr val="0000FF"/>
                </a:solidFill>
              </a:rPr>
              <a:t>prompt</a:t>
            </a:r>
            <a:r>
              <a:rPr lang="en">
                <a:solidFill>
                  <a:schemeClr val="dk1"/>
                </a:solidFill>
              </a:rPr>
              <a:t> again the word </a:t>
            </a:r>
            <a:r>
              <a:rPr lang="en">
                <a:solidFill>
                  <a:srgbClr val="0000FF"/>
                </a:solidFill>
              </a:rPr>
              <a:t>cheese.</a:t>
            </a:r>
            <a:endParaRPr>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8f93bf465a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8f93bf465a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This pipeline is the methodology followed during this study.</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Both the schema and the data were converted at the beginning into the JSON serialization format and then encoded using </a:t>
            </a:r>
            <a:r>
              <a:rPr lang="en">
                <a:solidFill>
                  <a:srgbClr val="FF0000"/>
                </a:solidFill>
              </a:rPr>
              <a:t>incident graph encoding</a:t>
            </a: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Then for generating consistency rules the </a:t>
            </a:r>
            <a:r>
              <a:rPr lang="en">
                <a:solidFill>
                  <a:srgbClr val="FF0000"/>
                </a:solidFill>
              </a:rPr>
              <a:t>Zero Shot</a:t>
            </a:r>
            <a:r>
              <a:rPr lang="en">
                <a:solidFill>
                  <a:schemeClr val="dk1"/>
                </a:solidFill>
              </a:rPr>
              <a:t> and the </a:t>
            </a:r>
            <a:r>
              <a:rPr lang="en">
                <a:solidFill>
                  <a:srgbClr val="0000FF"/>
                </a:solidFill>
              </a:rPr>
              <a:t>Few Shot</a:t>
            </a:r>
            <a:r>
              <a:rPr lang="en">
                <a:solidFill>
                  <a:schemeClr val="dk1"/>
                </a:solidFill>
              </a:rPr>
              <a:t> have been applied.</a:t>
            </a:r>
            <a:endParaRPr>
              <a:solidFill>
                <a:schemeClr val="dk1"/>
              </a:solidFill>
            </a:endParaRPr>
          </a:p>
          <a:p>
            <a:pPr indent="0" lvl="0" marL="0" rtl="0" algn="just">
              <a:spcBef>
                <a:spcPts val="0"/>
              </a:spcBef>
              <a:spcAft>
                <a:spcPts val="0"/>
              </a:spcAft>
              <a:buClr>
                <a:schemeClr val="dk1"/>
              </a:buClr>
              <a:buSzPts val="1100"/>
              <a:buFont typeface="Arial"/>
              <a:buNone/>
            </a:pPr>
            <a:r>
              <a:rPr lang="en">
                <a:solidFill>
                  <a:schemeClr val="dk1"/>
                </a:solidFill>
                <a:latin typeface="Gill Sans"/>
                <a:ea typeface="Gill Sans"/>
                <a:cs typeface="Gill Sans"/>
                <a:sym typeface="Gill Sans"/>
              </a:rPr>
              <a:t>The pre-trained generative AI model Large Language Model of GPT-4 is employed to extract consistency rules from the encoded graph schema and the encoded graph database through zero-shot and few-shot prompting methodologies</a:t>
            </a:r>
            <a:endParaRPr>
              <a:solidFill>
                <a:schemeClr val="dk1"/>
              </a:solidFill>
              <a:latin typeface="Gill Sans"/>
              <a:ea typeface="Gill Sans"/>
              <a:cs typeface="Gill Sans"/>
              <a:sym typeface="Gill Sans"/>
            </a:endParaRPr>
          </a:p>
          <a:p>
            <a:pPr indent="0" lvl="0" marL="0" rtl="0" algn="just">
              <a:spcBef>
                <a:spcPts val="0"/>
              </a:spcBef>
              <a:spcAft>
                <a:spcPts val="0"/>
              </a:spcAft>
              <a:buNone/>
            </a:pPr>
            <a:r>
              <a:rPr lang="en">
                <a:solidFill>
                  <a:schemeClr val="dk1"/>
                </a:solidFill>
                <a:latin typeface="Gill Sans"/>
                <a:ea typeface="Gill Sans"/>
                <a:cs typeface="Gill Sans"/>
                <a:sym typeface="Gill Sans"/>
              </a:rPr>
              <a:t>These rules might dictate constraints on node attributes or the connections between those entities. </a:t>
            </a:r>
            <a:endParaRPr>
              <a:solidFill>
                <a:schemeClr val="dk1"/>
              </a:solidFill>
              <a:latin typeface="Gill Sans"/>
              <a:ea typeface="Gill Sans"/>
              <a:cs typeface="Gill Sans"/>
              <a:sym typeface="Gill Sans"/>
            </a:endParaRPr>
          </a:p>
          <a:p>
            <a:pPr indent="0" lvl="0" marL="0" rtl="0" algn="just">
              <a:spcBef>
                <a:spcPts val="315"/>
              </a:spcBef>
              <a:spcAft>
                <a:spcPts val="0"/>
              </a:spcAft>
              <a:buClr>
                <a:schemeClr val="dk1"/>
              </a:buClr>
              <a:buSzPts val="1100"/>
              <a:buFont typeface="Arial"/>
              <a:buNone/>
            </a:pPr>
            <a:r>
              <a:rPr lang="en">
                <a:solidFill>
                  <a:schemeClr val="dk1"/>
                </a:solidFill>
                <a:latin typeface="Gill Sans"/>
                <a:ea typeface="Gill Sans"/>
                <a:cs typeface="Gill Sans"/>
                <a:sym typeface="Gill Sans"/>
              </a:rPr>
              <a:t>Then, the quality of the inferred consistency rules is evaluated by calculating ranking measures such as support, coverage and confidence. This involves testing the rules against the graph dataset to identify any inconsistencies or errors they can detect. The evaluation process ensures that the rules are effective in maintaining data integrity and are applicable to the specific characteristics of the graph data.</a:t>
            </a:r>
            <a:endParaRPr>
              <a:solidFill>
                <a:schemeClr val="dk1"/>
              </a:solidFill>
              <a:latin typeface="Gill Sans"/>
              <a:ea typeface="Gill Sans"/>
              <a:cs typeface="Gill Sans"/>
              <a:sym typeface="Gill San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e972d8ead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e972d8ead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Clr>
                <a:schemeClr val="dk1"/>
              </a:buClr>
              <a:buSzPts val="1100"/>
              <a:buFont typeface="Arial"/>
              <a:buNone/>
            </a:pPr>
            <a:r>
              <a:rPr lang="en">
                <a:solidFill>
                  <a:schemeClr val="dk1"/>
                </a:solidFill>
                <a:latin typeface="Gill Sans"/>
                <a:ea typeface="Gill Sans"/>
                <a:cs typeface="Gill Sans"/>
                <a:sym typeface="Gill Sans"/>
              </a:rPr>
              <a:t>The use cases are a Twitter network property graph and a Movies property graph.</a:t>
            </a:r>
            <a:endParaRPr>
              <a:solidFill>
                <a:schemeClr val="dk1"/>
              </a:solidFill>
              <a:latin typeface="Gill Sans"/>
              <a:ea typeface="Gill Sans"/>
              <a:cs typeface="Gill Sans"/>
              <a:sym typeface="Gill Sans"/>
            </a:endParaRPr>
          </a:p>
          <a:p>
            <a:pPr indent="0" lvl="0" marL="0" rtl="0" algn="l">
              <a:lnSpc>
                <a:spcPct val="100000"/>
              </a:lnSpc>
              <a:spcBef>
                <a:spcPts val="0"/>
              </a:spcBef>
              <a:spcAft>
                <a:spcPts val="0"/>
              </a:spcAft>
              <a:buNone/>
            </a:pPr>
            <a:r>
              <a:t/>
            </a:r>
            <a:endParaRPr>
              <a:solidFill>
                <a:schemeClr val="dk1"/>
              </a:solidFill>
              <a:latin typeface="Gill Sans"/>
              <a:ea typeface="Gill Sans"/>
              <a:cs typeface="Gill Sans"/>
              <a:sym typeface="Gill Sans"/>
            </a:endParaRPr>
          </a:p>
          <a:p>
            <a:pPr indent="0" lvl="0" marL="0" rtl="0" algn="l">
              <a:lnSpc>
                <a:spcPct val="100000"/>
              </a:lnSpc>
              <a:spcBef>
                <a:spcPts val="0"/>
              </a:spcBef>
              <a:spcAft>
                <a:spcPts val="0"/>
              </a:spcAft>
              <a:buNone/>
            </a:pPr>
            <a:r>
              <a:rPr lang="en">
                <a:solidFill>
                  <a:schemeClr val="dk1"/>
                </a:solidFill>
              </a:rPr>
              <a:t>As illustrated, the nodes, with labels as “Me”, “User”, “Tweet”, “Link”, “Hashtag”, “Source”, represent entities and the edges, such as “follows”, “posts”, “mentions”, “retweets”, “reply_to”, “contains”, “tags”, “using”, describe the relationships between those entities. For example, as we can see, a User can post a Tweet and a Tweet can mention a User. Also, Tweets can contain Links, can tag hashtags or use sources.</a:t>
            </a:r>
            <a:endParaRPr>
              <a:solidFill>
                <a:schemeClr val="dk1"/>
              </a:solidFill>
            </a:endParaRPr>
          </a:p>
          <a:p>
            <a:pPr indent="0" lvl="0" marL="0" rtl="0" algn="l">
              <a:lnSpc>
                <a:spcPct val="100000"/>
              </a:lnSpc>
              <a:spcBef>
                <a:spcPts val="0"/>
              </a:spcBef>
              <a:spcAft>
                <a:spcPts val="0"/>
              </a:spcAft>
              <a:buNone/>
            </a:pPr>
            <a:r>
              <a:t/>
            </a:r>
            <a:endParaRPr>
              <a:solidFill>
                <a:schemeClr val="dk1"/>
              </a:solidFill>
            </a:endParaRPr>
          </a:p>
          <a:p>
            <a:pPr indent="0" lvl="0" marL="0" rtl="0" algn="l">
              <a:lnSpc>
                <a:spcPct val="100000"/>
              </a:lnSpc>
              <a:spcBef>
                <a:spcPts val="0"/>
              </a:spcBef>
              <a:spcAft>
                <a:spcPts val="0"/>
              </a:spcAft>
              <a:buNone/>
            </a:pPr>
            <a:r>
              <a:rPr lang="en">
                <a:solidFill>
                  <a:schemeClr val="dk1"/>
                </a:solidFill>
              </a:rPr>
              <a:t>The Twitter graph data consists of 43325 nodes and 57896 relationships. For example the User node has username as property.</a:t>
            </a:r>
            <a:endParaRPr>
              <a:solidFill>
                <a:schemeClr val="dk1"/>
              </a:solidFill>
            </a:endParaRPr>
          </a:p>
          <a:p>
            <a:pPr indent="0" lvl="0" marL="0" rtl="0" algn="l">
              <a:lnSpc>
                <a:spcPct val="100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The Movie data consists of 171 nodes and 253 edges.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f625dc388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f625dc388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png"/><Relationship Id="rId4" Type="http://schemas.openxmlformats.org/officeDocument/2006/relationships/image" Target="../media/image10.png"/><Relationship Id="rId5" Type="http://schemas.openxmlformats.org/officeDocument/2006/relationships/hyperlink" Target="https://github.com/michaloudi/Internship/blob/main/ExperimentDesign_Analysis(2).ipynb"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2.png"/><Relationship Id="rId5" Type="http://schemas.openxmlformats.org/officeDocument/2006/relationships/image" Target="../media/image6.png"/><Relationship Id="rId6" Type="http://schemas.openxmlformats.org/officeDocument/2006/relationships/image" Target="../media/image4.png"/><Relationship Id="rId7"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ctrTitle"/>
          </p:nvPr>
        </p:nvSpPr>
        <p:spPr>
          <a:xfrm>
            <a:off x="3024900" y="1346175"/>
            <a:ext cx="3094200" cy="12399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2000">
                <a:solidFill>
                  <a:srgbClr val="000000"/>
                </a:solidFill>
                <a:latin typeface="Lora"/>
                <a:ea typeface="Lora"/>
                <a:cs typeface="Lora"/>
                <a:sym typeface="Lora"/>
              </a:rPr>
              <a:t>Applying LLMs to Infer Consistency Rules in Property Graph Data</a:t>
            </a:r>
            <a:endParaRPr sz="2000">
              <a:latin typeface="Lora"/>
              <a:ea typeface="Lora"/>
              <a:cs typeface="Lora"/>
              <a:sym typeface="Lora"/>
            </a:endParaRPr>
          </a:p>
        </p:txBody>
      </p:sp>
      <p:sp>
        <p:nvSpPr>
          <p:cNvPr id="67" name="Google Shape;67;p13"/>
          <p:cNvSpPr txBox="1"/>
          <p:nvPr>
            <p:ph idx="1" type="subTitle"/>
          </p:nvPr>
        </p:nvSpPr>
        <p:spPr>
          <a:xfrm>
            <a:off x="3024900" y="2683375"/>
            <a:ext cx="2984700" cy="13278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lang="en" sz="1200">
                <a:solidFill>
                  <a:srgbClr val="000000"/>
                </a:solidFill>
                <a:latin typeface="Arial"/>
                <a:ea typeface="Arial"/>
                <a:cs typeface="Arial"/>
                <a:sym typeface="Arial"/>
              </a:rPr>
              <a:t>Supervised by Andrea Mauri</a:t>
            </a:r>
            <a:endParaRPr sz="1200">
              <a:solidFill>
                <a:srgbClr val="000000"/>
              </a:solidFill>
              <a:latin typeface="Arial"/>
              <a:ea typeface="Arial"/>
              <a:cs typeface="Arial"/>
              <a:sym typeface="Arial"/>
            </a:endParaRPr>
          </a:p>
          <a:p>
            <a:pPr indent="0" lvl="0" marL="0" rtl="0" algn="ctr">
              <a:lnSpc>
                <a:spcPct val="80000"/>
              </a:lnSpc>
              <a:spcBef>
                <a:spcPts val="0"/>
              </a:spcBef>
              <a:spcAft>
                <a:spcPts val="0"/>
              </a:spcAft>
              <a:buNone/>
            </a:pPr>
            <a:r>
              <a:t/>
            </a:r>
            <a:endParaRPr sz="1200">
              <a:solidFill>
                <a:srgbClr val="000000"/>
              </a:solidFill>
              <a:latin typeface="Arial"/>
              <a:ea typeface="Arial"/>
              <a:cs typeface="Arial"/>
              <a:sym typeface="Arial"/>
            </a:endParaRPr>
          </a:p>
          <a:p>
            <a:pPr indent="0" lvl="0" marL="0" rtl="0" algn="ctr">
              <a:lnSpc>
                <a:spcPct val="80000"/>
              </a:lnSpc>
              <a:spcBef>
                <a:spcPts val="0"/>
              </a:spcBef>
              <a:spcAft>
                <a:spcPts val="0"/>
              </a:spcAft>
              <a:buNone/>
            </a:pPr>
            <a:r>
              <a:rPr lang="en" sz="1200">
                <a:solidFill>
                  <a:srgbClr val="000000"/>
                </a:solidFill>
                <a:latin typeface="Arial"/>
                <a:ea typeface="Arial"/>
                <a:cs typeface="Arial"/>
                <a:sym typeface="Arial"/>
              </a:rPr>
              <a:t>Malvina Michaloudi </a:t>
            </a:r>
            <a:endParaRPr sz="1200">
              <a:latin typeface="Arial"/>
              <a:ea typeface="Arial"/>
              <a:cs typeface="Arial"/>
              <a:sym typeface="Arial"/>
            </a:endParaRPr>
          </a:p>
          <a:p>
            <a:pPr indent="0" lvl="0" marL="0" rtl="0" algn="ctr">
              <a:lnSpc>
                <a:spcPct val="80000"/>
              </a:lnSpc>
              <a:spcBef>
                <a:spcPts val="1000"/>
              </a:spcBef>
              <a:spcAft>
                <a:spcPts val="0"/>
              </a:spcAft>
              <a:buClr>
                <a:schemeClr val="dk1"/>
              </a:buClr>
              <a:buSzPts val="1100"/>
              <a:buFont typeface="Arial"/>
              <a:buNone/>
            </a:pPr>
            <a:r>
              <a:rPr lang="en" sz="1200">
                <a:solidFill>
                  <a:srgbClr val="980000"/>
                </a:solidFill>
                <a:latin typeface="Arial"/>
                <a:ea typeface="Arial"/>
                <a:cs typeface="Arial"/>
                <a:sym typeface="Arial"/>
              </a:rPr>
              <a:t>M2 DISS 2023-2024</a:t>
            </a:r>
            <a:endParaRPr sz="1200">
              <a:solidFill>
                <a:srgbClr val="980000"/>
              </a:solidFill>
              <a:latin typeface="Arial"/>
              <a:ea typeface="Arial"/>
              <a:cs typeface="Arial"/>
              <a:sym typeface="Arial"/>
            </a:endParaRPr>
          </a:p>
          <a:p>
            <a:pPr indent="0" lvl="0" marL="0" rtl="0" algn="ctr">
              <a:lnSpc>
                <a:spcPct val="80000"/>
              </a:lnSpc>
              <a:spcBef>
                <a:spcPts val="0"/>
              </a:spcBef>
              <a:spcAft>
                <a:spcPts val="0"/>
              </a:spcAft>
              <a:buClr>
                <a:schemeClr val="dk1"/>
              </a:buClr>
              <a:buSzPts val="1100"/>
              <a:buFont typeface="Arial"/>
              <a:buNone/>
            </a:pPr>
            <a:r>
              <a:t/>
            </a:r>
            <a:endParaRPr sz="1200">
              <a:solidFill>
                <a:srgbClr val="980000"/>
              </a:solidFill>
              <a:latin typeface="Arial"/>
              <a:ea typeface="Arial"/>
              <a:cs typeface="Arial"/>
              <a:sym typeface="Arial"/>
            </a:endParaRPr>
          </a:p>
          <a:p>
            <a:pPr indent="0" lvl="0" marL="0" rtl="0" algn="ctr">
              <a:lnSpc>
                <a:spcPct val="80000"/>
              </a:lnSpc>
              <a:spcBef>
                <a:spcPts val="0"/>
              </a:spcBef>
              <a:spcAft>
                <a:spcPts val="0"/>
              </a:spcAft>
              <a:buClr>
                <a:schemeClr val="dk1"/>
              </a:buClr>
              <a:buSzPts val="1100"/>
              <a:buFont typeface="Arial"/>
              <a:buNone/>
            </a:pPr>
            <a:r>
              <a:rPr lang="en" sz="1200">
                <a:solidFill>
                  <a:srgbClr val="980000"/>
                </a:solidFill>
                <a:latin typeface="Arial"/>
                <a:ea typeface="Arial"/>
                <a:cs typeface="Arial"/>
                <a:sym typeface="Arial"/>
              </a:rPr>
              <a:t>04/09/2024</a:t>
            </a:r>
            <a:endParaRPr sz="1200">
              <a:latin typeface="Open Sans"/>
              <a:ea typeface="Open Sans"/>
              <a:cs typeface="Open Sans"/>
              <a:sym typeface="Open Sans"/>
            </a:endParaRPr>
          </a:p>
        </p:txBody>
      </p:sp>
      <p:pic>
        <p:nvPicPr>
          <p:cNvPr id="68" name="Google Shape;68;p13"/>
          <p:cNvPicPr preferRelativeResize="0"/>
          <p:nvPr/>
        </p:nvPicPr>
        <p:blipFill>
          <a:blip r:embed="rId3">
            <a:alphaModFix/>
          </a:blip>
          <a:stretch>
            <a:fillRect/>
          </a:stretch>
        </p:blipFill>
        <p:spPr>
          <a:xfrm>
            <a:off x="7374800" y="993075"/>
            <a:ext cx="1076700" cy="10767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2"/>
          <p:cNvSpPr txBox="1"/>
          <p:nvPr>
            <p:ph type="title"/>
          </p:nvPr>
        </p:nvSpPr>
        <p:spPr>
          <a:xfrm>
            <a:off x="311700" y="445025"/>
            <a:ext cx="8520600" cy="7074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2750">
                <a:latin typeface="Arial"/>
                <a:ea typeface="Arial"/>
                <a:cs typeface="Arial"/>
                <a:sym typeface="Arial"/>
              </a:rPr>
              <a:t>Rule Ranking Measures</a:t>
            </a:r>
            <a:r>
              <a:rPr lang="en" sz="2750">
                <a:latin typeface="Arial"/>
                <a:ea typeface="Arial"/>
                <a:cs typeface="Arial"/>
                <a:sym typeface="Arial"/>
              </a:rPr>
              <a:t> </a:t>
            </a:r>
            <a:r>
              <a:rPr lang="en"/>
              <a:t> </a:t>
            </a:r>
            <a:endParaRPr/>
          </a:p>
        </p:txBody>
      </p:sp>
      <p:pic>
        <p:nvPicPr>
          <p:cNvPr id="133" name="Google Shape;133;p22"/>
          <p:cNvPicPr preferRelativeResize="0"/>
          <p:nvPr/>
        </p:nvPicPr>
        <p:blipFill>
          <a:blip r:embed="rId3">
            <a:alphaModFix/>
          </a:blip>
          <a:stretch>
            <a:fillRect/>
          </a:stretch>
        </p:blipFill>
        <p:spPr>
          <a:xfrm>
            <a:off x="7613550" y="381250"/>
            <a:ext cx="906799" cy="834950"/>
          </a:xfrm>
          <a:prstGeom prst="rect">
            <a:avLst/>
          </a:prstGeom>
          <a:noFill/>
          <a:ln>
            <a:noFill/>
          </a:ln>
        </p:spPr>
      </p:pic>
      <p:sp>
        <p:nvSpPr>
          <p:cNvPr id="134" name="Google Shape;134;p22"/>
          <p:cNvSpPr txBox="1"/>
          <p:nvPr>
            <p:ph idx="1" type="body"/>
          </p:nvPr>
        </p:nvSpPr>
        <p:spPr>
          <a:xfrm>
            <a:off x="311700" y="1266325"/>
            <a:ext cx="8520600" cy="3302700"/>
          </a:xfrm>
          <a:prstGeom prst="rect">
            <a:avLst/>
          </a:prstGeom>
        </p:spPr>
        <p:txBody>
          <a:bodyPr anchorCtr="0" anchor="ctr" bIns="91425" lIns="91425" spcFirstLastPara="1" rIns="91425" wrap="square" tIns="91425">
            <a:normAutofit/>
          </a:bodyPr>
          <a:lstStyle/>
          <a:p>
            <a:pPr indent="0" lvl="0" marL="0" rtl="0" algn="l">
              <a:lnSpc>
                <a:spcPct val="100000"/>
              </a:lnSpc>
              <a:spcBef>
                <a:spcPts val="400"/>
              </a:spcBef>
              <a:spcAft>
                <a:spcPts val="0"/>
              </a:spcAft>
              <a:buNone/>
            </a:pPr>
            <a:r>
              <a:rPr lang="en" sz="1200">
                <a:solidFill>
                  <a:srgbClr val="233A44"/>
                </a:solidFill>
                <a:latin typeface="Calibri"/>
                <a:ea typeface="Calibri"/>
                <a:cs typeface="Calibri"/>
                <a:sym typeface="Calibri"/>
              </a:rPr>
              <a:t>Estimating the quality of rules</a:t>
            </a:r>
            <a:endParaRPr sz="1200">
              <a:solidFill>
                <a:srgbClr val="233A44"/>
              </a:solidFill>
              <a:latin typeface="Calibri"/>
              <a:ea typeface="Calibri"/>
              <a:cs typeface="Calibri"/>
              <a:sym typeface="Calibri"/>
            </a:endParaRPr>
          </a:p>
          <a:p>
            <a:pPr indent="0" lvl="0" marL="0" rtl="0" algn="l">
              <a:lnSpc>
                <a:spcPct val="100000"/>
              </a:lnSpc>
              <a:spcBef>
                <a:spcPts val="500"/>
              </a:spcBef>
              <a:spcAft>
                <a:spcPts val="0"/>
              </a:spcAft>
              <a:buNone/>
            </a:pPr>
            <a:r>
              <a:t/>
            </a:r>
            <a:endParaRPr sz="1200">
              <a:solidFill>
                <a:srgbClr val="233A44"/>
              </a:solidFill>
              <a:latin typeface="Calibri"/>
              <a:ea typeface="Calibri"/>
              <a:cs typeface="Calibri"/>
              <a:sym typeface="Calibri"/>
            </a:endParaRPr>
          </a:p>
          <a:p>
            <a:pPr indent="0" lvl="0" marL="0" rtl="0" algn="l">
              <a:lnSpc>
                <a:spcPct val="100000"/>
              </a:lnSpc>
              <a:spcBef>
                <a:spcPts val="500"/>
              </a:spcBef>
              <a:spcAft>
                <a:spcPts val="0"/>
              </a:spcAft>
              <a:buNone/>
            </a:pPr>
            <a:r>
              <a:rPr lang="en" sz="1200">
                <a:solidFill>
                  <a:srgbClr val="980000"/>
                </a:solidFill>
                <a:latin typeface="Calibri"/>
                <a:ea typeface="Calibri"/>
                <a:cs typeface="Calibri"/>
                <a:sym typeface="Calibri"/>
              </a:rPr>
              <a:t>Three</a:t>
            </a:r>
            <a:r>
              <a:rPr lang="en" sz="1200">
                <a:solidFill>
                  <a:srgbClr val="233A44"/>
                </a:solidFill>
                <a:latin typeface="Calibri"/>
                <a:ea typeface="Calibri"/>
                <a:cs typeface="Calibri"/>
                <a:sym typeface="Calibri"/>
              </a:rPr>
              <a:t> ranking measures:</a:t>
            </a:r>
            <a:endParaRPr sz="1200">
              <a:solidFill>
                <a:srgbClr val="233A44"/>
              </a:solidFill>
              <a:latin typeface="Calibri"/>
              <a:ea typeface="Calibri"/>
              <a:cs typeface="Calibri"/>
              <a:sym typeface="Calibri"/>
            </a:endParaRPr>
          </a:p>
          <a:p>
            <a:pPr indent="-304800" lvl="0" marL="457200" rtl="0" algn="l">
              <a:lnSpc>
                <a:spcPct val="100000"/>
              </a:lnSpc>
              <a:spcBef>
                <a:spcPts val="500"/>
              </a:spcBef>
              <a:spcAft>
                <a:spcPts val="0"/>
              </a:spcAft>
              <a:buClr>
                <a:srgbClr val="233A44"/>
              </a:buClr>
              <a:buSzPts val="1200"/>
              <a:buFont typeface="Calibri"/>
              <a:buChar char="•"/>
            </a:pPr>
            <a:r>
              <a:rPr lang="en" sz="1200">
                <a:solidFill>
                  <a:srgbClr val="233A44"/>
                </a:solidFill>
                <a:latin typeface="Calibri"/>
                <a:ea typeface="Calibri"/>
                <a:cs typeface="Calibri"/>
                <a:sym typeface="Calibri"/>
              </a:rPr>
              <a:t>Support = number of instances that satisfy the rule</a:t>
            </a:r>
            <a:endParaRPr sz="1200">
              <a:solidFill>
                <a:srgbClr val="233A44"/>
              </a:solidFill>
              <a:latin typeface="Calibri"/>
              <a:ea typeface="Calibri"/>
              <a:cs typeface="Calibri"/>
              <a:sym typeface="Calibri"/>
            </a:endParaRPr>
          </a:p>
          <a:p>
            <a:pPr indent="-304800" lvl="0" marL="457200" rtl="0" algn="l">
              <a:lnSpc>
                <a:spcPct val="100000"/>
              </a:lnSpc>
              <a:spcBef>
                <a:spcPts val="500"/>
              </a:spcBef>
              <a:spcAft>
                <a:spcPts val="0"/>
              </a:spcAft>
              <a:buClr>
                <a:srgbClr val="233A44"/>
              </a:buClr>
              <a:buSzPts val="1200"/>
              <a:buFont typeface="Calibri"/>
              <a:buChar char="•"/>
            </a:pPr>
            <a:r>
              <a:rPr lang="en" sz="1200">
                <a:solidFill>
                  <a:srgbClr val="233A44"/>
                </a:solidFill>
                <a:latin typeface="Calibri"/>
                <a:ea typeface="Calibri"/>
                <a:cs typeface="Calibri"/>
                <a:sym typeface="Calibri"/>
              </a:rPr>
              <a:t>Coverage = support/total number </a:t>
            </a:r>
            <a:r>
              <a:rPr lang="en" sz="1200">
                <a:solidFill>
                  <a:srgbClr val="233A44"/>
                </a:solidFill>
                <a:latin typeface="Calibri"/>
                <a:ea typeface="Calibri"/>
                <a:cs typeface="Calibri"/>
                <a:sym typeface="Calibri"/>
              </a:rPr>
              <a:t>of instances in the dataset</a:t>
            </a:r>
            <a:endParaRPr sz="1200">
              <a:solidFill>
                <a:srgbClr val="233A44"/>
              </a:solidFill>
              <a:latin typeface="Calibri"/>
              <a:ea typeface="Calibri"/>
              <a:cs typeface="Calibri"/>
              <a:sym typeface="Calibri"/>
            </a:endParaRPr>
          </a:p>
          <a:p>
            <a:pPr indent="-304800" lvl="0" marL="457200" rtl="0" algn="l">
              <a:lnSpc>
                <a:spcPct val="100000"/>
              </a:lnSpc>
              <a:spcBef>
                <a:spcPts val="500"/>
              </a:spcBef>
              <a:spcAft>
                <a:spcPts val="500"/>
              </a:spcAft>
              <a:buClr>
                <a:srgbClr val="233A44"/>
              </a:buClr>
              <a:buSzPts val="1200"/>
              <a:buFont typeface="Calibri"/>
              <a:buChar char="•"/>
            </a:pPr>
            <a:r>
              <a:rPr lang="en" sz="1200">
                <a:solidFill>
                  <a:srgbClr val="233A44"/>
                </a:solidFill>
                <a:latin typeface="Calibri"/>
                <a:ea typeface="Calibri"/>
                <a:cs typeface="Calibri"/>
                <a:sym typeface="Calibri"/>
              </a:rPr>
              <a:t>Confidence = support/number of instances where the body of the rule is satisfied</a:t>
            </a:r>
            <a:endParaRPr sz="17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3"/>
          <p:cNvSpPr txBox="1"/>
          <p:nvPr>
            <p:ph type="title"/>
          </p:nvPr>
        </p:nvSpPr>
        <p:spPr>
          <a:xfrm>
            <a:off x="366300" y="43350"/>
            <a:ext cx="8226300" cy="584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40000"/>
              <a:buFont typeface="Arial"/>
              <a:buNone/>
            </a:pPr>
            <a:r>
              <a:rPr lang="en" sz="2750"/>
              <a:t>Twitter Schema Rule Ranking Measures</a:t>
            </a:r>
            <a:endParaRPr sz="2750"/>
          </a:p>
          <a:p>
            <a:pPr indent="0" lvl="0" marL="0" rtl="0" algn="ctr">
              <a:spcBef>
                <a:spcPts val="0"/>
              </a:spcBef>
              <a:spcAft>
                <a:spcPts val="0"/>
              </a:spcAft>
              <a:buClr>
                <a:schemeClr val="dk1"/>
              </a:buClr>
              <a:buSzPct val="34494"/>
              <a:buFont typeface="Arial"/>
              <a:buNone/>
            </a:pPr>
            <a:r>
              <a:t/>
            </a:r>
            <a:endParaRPr sz="3188"/>
          </a:p>
          <a:p>
            <a:pPr indent="0" lvl="0" marL="0" rtl="0" algn="ctr">
              <a:spcBef>
                <a:spcPts val="0"/>
              </a:spcBef>
              <a:spcAft>
                <a:spcPts val="0"/>
              </a:spcAft>
              <a:buNone/>
            </a:pPr>
            <a:r>
              <a:t/>
            </a:r>
            <a:endParaRPr/>
          </a:p>
        </p:txBody>
      </p:sp>
      <p:sp>
        <p:nvSpPr>
          <p:cNvPr id="140" name="Google Shape;140;p23"/>
          <p:cNvSpPr txBox="1"/>
          <p:nvPr>
            <p:ph idx="1" type="body"/>
          </p:nvPr>
        </p:nvSpPr>
        <p:spPr>
          <a:xfrm>
            <a:off x="555975" y="491300"/>
            <a:ext cx="3565500" cy="4551600"/>
          </a:xfrm>
          <a:prstGeom prst="rect">
            <a:avLst/>
          </a:prstGeom>
        </p:spPr>
        <p:txBody>
          <a:bodyPr anchorCtr="0" anchor="ctr" bIns="91425" lIns="91425" spcFirstLastPara="1" rIns="91425" wrap="square" tIns="91425">
            <a:normAutofit fontScale="25000" lnSpcReduction="20000"/>
          </a:bodyPr>
          <a:lstStyle/>
          <a:p>
            <a:pPr indent="0" lvl="0" marL="0" rtl="0" algn="l">
              <a:lnSpc>
                <a:spcPct val="105000"/>
              </a:lnSpc>
              <a:spcBef>
                <a:spcPts val="0"/>
              </a:spcBef>
              <a:spcAft>
                <a:spcPts val="0"/>
              </a:spcAft>
              <a:buNone/>
            </a:pPr>
            <a:r>
              <a:t/>
            </a:r>
            <a:endParaRPr sz="3000">
              <a:solidFill>
                <a:srgbClr val="BF9000"/>
              </a:solidFill>
              <a:latin typeface="Calibri"/>
              <a:ea typeface="Calibri"/>
              <a:cs typeface="Calibri"/>
              <a:sym typeface="Calibri"/>
            </a:endParaRPr>
          </a:p>
          <a:p>
            <a:pPr indent="0" lvl="0" marL="0" rtl="0" algn="l">
              <a:lnSpc>
                <a:spcPct val="100000"/>
              </a:lnSpc>
              <a:spcBef>
                <a:spcPts val="1200"/>
              </a:spcBef>
              <a:spcAft>
                <a:spcPts val="0"/>
              </a:spcAft>
              <a:buNone/>
            </a:pPr>
            <a:r>
              <a:rPr lang="en" sz="3000">
                <a:solidFill>
                  <a:srgbClr val="BF9000"/>
                </a:solidFill>
                <a:latin typeface="Calibri"/>
                <a:ea typeface="Calibri"/>
                <a:cs typeface="Calibri"/>
                <a:sym typeface="Calibri"/>
              </a:rPr>
              <a:t>P</a:t>
            </a:r>
            <a:r>
              <a:rPr lang="en" sz="3000">
                <a:solidFill>
                  <a:srgbClr val="BF9000"/>
                </a:solidFill>
                <a:latin typeface="Calibri"/>
                <a:ea typeface="Calibri"/>
                <a:cs typeface="Calibri"/>
                <a:sym typeface="Calibri"/>
              </a:rPr>
              <a:t>erfect </a:t>
            </a:r>
            <a:r>
              <a:rPr lang="en" sz="3000">
                <a:solidFill>
                  <a:srgbClr val="233A44"/>
                </a:solidFill>
                <a:latin typeface="Calibri"/>
                <a:ea typeface="Calibri"/>
                <a:cs typeface="Calibri"/>
                <a:sym typeface="Calibri"/>
              </a:rPr>
              <a:t>adherence rules:</a:t>
            </a:r>
            <a:endParaRPr sz="3000">
              <a:solidFill>
                <a:srgbClr val="233A44"/>
              </a:solidFill>
              <a:latin typeface="Calibri"/>
              <a:ea typeface="Calibri"/>
              <a:cs typeface="Calibri"/>
              <a:sym typeface="Calibri"/>
            </a:endParaRPr>
          </a:p>
          <a:p>
            <a:pPr indent="-276225" lvl="0" marL="457200" rtl="0" algn="l">
              <a:lnSpc>
                <a:spcPct val="100000"/>
              </a:lnSpc>
              <a:spcBef>
                <a:spcPts val="120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Users cannot follow themselves</a:t>
            </a:r>
            <a:endParaRPr sz="3000">
              <a:solidFill>
                <a:srgbClr val="000000"/>
              </a:solidFill>
              <a:latin typeface="Calibri"/>
              <a:ea typeface="Calibri"/>
              <a:cs typeface="Calibri"/>
              <a:sym typeface="Calibri"/>
            </a:endParaRPr>
          </a:p>
          <a:p>
            <a:pPr indent="-276225" lvl="0" marL="457200" rtl="0" algn="l">
              <a:lnSpc>
                <a:spcPct val="100000"/>
              </a:lnSpc>
              <a:spcBef>
                <a:spcPts val="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Tweets should not retweet or reply to themselves</a:t>
            </a:r>
            <a:endParaRPr sz="3000">
              <a:solidFill>
                <a:srgbClr val="000000"/>
              </a:solidFill>
              <a:latin typeface="Calibri"/>
              <a:ea typeface="Calibri"/>
              <a:cs typeface="Calibri"/>
              <a:sym typeface="Calibri"/>
            </a:endParaRPr>
          </a:p>
          <a:p>
            <a:pPr indent="-276225" lvl="0" marL="457200" rtl="0" algn="l">
              <a:lnSpc>
                <a:spcPct val="100000"/>
              </a:lnSpc>
              <a:spcBef>
                <a:spcPts val="0"/>
              </a:spcBef>
              <a:spcAft>
                <a:spcPts val="0"/>
              </a:spcAft>
              <a:buClr>
                <a:srgbClr val="000000"/>
              </a:buClr>
              <a:buSzPct val="100000"/>
              <a:buFont typeface="Calibri"/>
              <a:buChar char="●"/>
            </a:pPr>
            <a:r>
              <a:rPr lang="en" sz="3000">
                <a:solidFill>
                  <a:srgbClr val="000000"/>
                </a:solidFill>
                <a:latin typeface="Arial"/>
                <a:ea typeface="Arial"/>
                <a:cs typeface="Arial"/>
                <a:sym typeface="Arial"/>
              </a:rPr>
              <a:t>If a Tweet mentions a User, it must have been posted by a User</a:t>
            </a:r>
            <a:endParaRPr sz="3000">
              <a:solidFill>
                <a:srgbClr val="000000"/>
              </a:solidFill>
              <a:latin typeface="Arial"/>
              <a:ea typeface="Arial"/>
              <a:cs typeface="Arial"/>
              <a:sym typeface="Arial"/>
            </a:endParaRPr>
          </a:p>
          <a:p>
            <a:pPr indent="-276225" lvl="0" marL="457200" rtl="0" algn="l">
              <a:lnSpc>
                <a:spcPct val="100000"/>
              </a:lnSpc>
              <a:spcBef>
                <a:spcPts val="0"/>
              </a:spcBef>
              <a:spcAft>
                <a:spcPts val="0"/>
              </a:spcAft>
              <a:buClr>
                <a:srgbClr val="000000"/>
              </a:buClr>
              <a:buSzPct val="100000"/>
              <a:buFont typeface="Arial"/>
              <a:buChar char="●"/>
            </a:pPr>
            <a:r>
              <a:rPr lang="en" sz="3000">
                <a:solidFill>
                  <a:srgbClr val="000000"/>
                </a:solidFill>
                <a:highlight>
                  <a:schemeClr val="lt1"/>
                </a:highlight>
                <a:latin typeface="Arial"/>
                <a:ea typeface="Arial"/>
                <a:cs typeface="Arial"/>
                <a:sym typeface="Arial"/>
              </a:rPr>
              <a:t>If a Tweet tags a Hashtag, the Hashtag must be valid </a:t>
            </a:r>
            <a:endParaRPr sz="3000">
              <a:solidFill>
                <a:srgbClr val="9900FF"/>
              </a:solidFill>
              <a:latin typeface="Calibri"/>
              <a:ea typeface="Calibri"/>
              <a:cs typeface="Calibri"/>
              <a:sym typeface="Calibri"/>
            </a:endParaRPr>
          </a:p>
          <a:p>
            <a:pPr indent="0" lvl="0" marL="0" rtl="0" algn="l">
              <a:lnSpc>
                <a:spcPct val="100000"/>
              </a:lnSpc>
              <a:spcBef>
                <a:spcPts val="0"/>
              </a:spcBef>
              <a:spcAft>
                <a:spcPts val="0"/>
              </a:spcAft>
              <a:buNone/>
            </a:pPr>
            <a:r>
              <a:rPr lang="en" sz="3000">
                <a:solidFill>
                  <a:srgbClr val="9900FF"/>
                </a:solidFill>
                <a:latin typeface="Calibri"/>
                <a:ea typeface="Calibri"/>
                <a:cs typeface="Calibri"/>
                <a:sym typeface="Calibri"/>
              </a:rPr>
              <a:t>High</a:t>
            </a:r>
            <a:r>
              <a:rPr lang="en" sz="3000">
                <a:solidFill>
                  <a:srgbClr val="233A44"/>
                </a:solidFill>
                <a:latin typeface="Calibri"/>
                <a:ea typeface="Calibri"/>
                <a:cs typeface="Calibri"/>
                <a:sym typeface="Calibri"/>
              </a:rPr>
              <a:t> adherence rules:</a:t>
            </a:r>
            <a:endParaRPr sz="3000">
              <a:solidFill>
                <a:srgbClr val="233A44"/>
              </a:solidFill>
              <a:latin typeface="Calibri"/>
              <a:ea typeface="Calibri"/>
              <a:cs typeface="Calibri"/>
              <a:sym typeface="Calibri"/>
            </a:endParaRPr>
          </a:p>
          <a:p>
            <a:pPr indent="-276225" lvl="0" marL="457200" rtl="0" algn="l">
              <a:lnSpc>
                <a:spcPct val="100000"/>
              </a:lnSpc>
              <a:spcBef>
                <a:spcPts val="120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Each tweet should be posted by an existing user</a:t>
            </a:r>
            <a:endParaRPr sz="3000">
              <a:solidFill>
                <a:srgbClr val="000000"/>
              </a:solidFill>
              <a:latin typeface="Calibri"/>
              <a:ea typeface="Calibri"/>
              <a:cs typeface="Calibri"/>
              <a:sym typeface="Calibri"/>
            </a:endParaRPr>
          </a:p>
          <a:p>
            <a:pPr indent="-276225" lvl="0" marL="457200" rtl="0" algn="l">
              <a:lnSpc>
                <a:spcPct val="100000"/>
              </a:lnSpc>
              <a:spcBef>
                <a:spcPts val="0"/>
              </a:spcBef>
              <a:spcAft>
                <a:spcPts val="0"/>
              </a:spcAft>
              <a:buClr>
                <a:srgbClr val="000000"/>
              </a:buClr>
              <a:buSzPct val="100000"/>
              <a:buFont typeface="Calibri"/>
              <a:buChar char="●"/>
            </a:pPr>
            <a:r>
              <a:rPr lang="en" sz="3000">
                <a:solidFill>
                  <a:srgbClr val="000000"/>
                </a:solidFill>
              </a:rPr>
              <a:t>If a Tweet retweets another Tweet, the origin of the retweeted Tweet must be different from the origin of the retweeting Tweet.</a:t>
            </a:r>
            <a:endParaRPr sz="3000">
              <a:solidFill>
                <a:srgbClr val="000000"/>
              </a:solidFill>
            </a:endParaRPr>
          </a:p>
          <a:p>
            <a:pPr indent="-276225" lvl="0" marL="457200" rtl="0" algn="l">
              <a:lnSpc>
                <a:spcPct val="100000"/>
              </a:lnSpc>
              <a:spcBef>
                <a:spcPts val="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Tweets are unique by each user</a:t>
            </a:r>
            <a:endParaRPr sz="3000">
              <a:solidFill>
                <a:srgbClr val="000000"/>
              </a:solidFill>
              <a:latin typeface="Calibri"/>
              <a:ea typeface="Calibri"/>
              <a:cs typeface="Calibri"/>
              <a:sym typeface="Calibri"/>
            </a:endParaRPr>
          </a:p>
          <a:p>
            <a:pPr indent="-276225" lvl="0" marL="457200" rtl="0" algn="l">
              <a:lnSpc>
                <a:spcPct val="100000"/>
              </a:lnSpc>
              <a:spcBef>
                <a:spcPts val="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Tweets use sources that are valid</a:t>
            </a:r>
            <a:endParaRPr sz="3000">
              <a:solidFill>
                <a:srgbClr val="000000"/>
              </a:solidFill>
              <a:latin typeface="Calibri"/>
              <a:ea typeface="Calibri"/>
              <a:cs typeface="Calibri"/>
              <a:sym typeface="Calibri"/>
            </a:endParaRPr>
          </a:p>
          <a:p>
            <a:pPr indent="0" lvl="0" marL="0" rtl="0" algn="l">
              <a:lnSpc>
                <a:spcPct val="100000"/>
              </a:lnSpc>
              <a:spcBef>
                <a:spcPts val="1200"/>
              </a:spcBef>
              <a:spcAft>
                <a:spcPts val="0"/>
              </a:spcAft>
              <a:buNone/>
            </a:pPr>
            <a:r>
              <a:rPr lang="en" sz="3000">
                <a:solidFill>
                  <a:srgbClr val="980000"/>
                </a:solidFill>
                <a:latin typeface="Calibri"/>
                <a:ea typeface="Calibri"/>
                <a:cs typeface="Calibri"/>
                <a:sym typeface="Calibri"/>
              </a:rPr>
              <a:t>Moderate</a:t>
            </a:r>
            <a:r>
              <a:rPr lang="en" sz="3000">
                <a:solidFill>
                  <a:srgbClr val="233A44"/>
                </a:solidFill>
                <a:latin typeface="Calibri"/>
                <a:ea typeface="Calibri"/>
                <a:cs typeface="Calibri"/>
                <a:sym typeface="Calibri"/>
              </a:rPr>
              <a:t> adherence rules:</a:t>
            </a:r>
            <a:endParaRPr sz="3000">
              <a:solidFill>
                <a:srgbClr val="233A44"/>
              </a:solidFill>
              <a:latin typeface="Calibri"/>
              <a:ea typeface="Calibri"/>
              <a:cs typeface="Calibri"/>
              <a:sym typeface="Calibri"/>
            </a:endParaRPr>
          </a:p>
          <a:p>
            <a:pPr indent="-276225" lvl="0" marL="457200" rtl="0" algn="l">
              <a:lnSpc>
                <a:spcPct val="100000"/>
              </a:lnSpc>
              <a:spcBef>
                <a:spcPts val="120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If a Tweet is a reply to another Tweet, the original Tweet's poster must be a User.</a:t>
            </a:r>
            <a:endParaRPr sz="3000">
              <a:solidFill>
                <a:srgbClr val="000000"/>
              </a:solidFill>
              <a:latin typeface="Calibri"/>
              <a:ea typeface="Calibri"/>
              <a:cs typeface="Calibri"/>
              <a:sym typeface="Calibri"/>
            </a:endParaRPr>
          </a:p>
          <a:p>
            <a:pPr indent="-276225" lvl="0" marL="457200" rtl="0" algn="l">
              <a:lnSpc>
                <a:spcPct val="100000"/>
              </a:lnSpc>
              <a:spcBef>
                <a:spcPts val="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A retweet should only be possible if the user who is retweeting follows the original poster of the tweet.</a:t>
            </a:r>
            <a:endParaRPr sz="3000">
              <a:solidFill>
                <a:srgbClr val="000000"/>
              </a:solidFill>
              <a:latin typeface="Calibri"/>
              <a:ea typeface="Calibri"/>
              <a:cs typeface="Calibri"/>
              <a:sym typeface="Calibri"/>
            </a:endParaRPr>
          </a:p>
          <a:p>
            <a:pPr indent="-276225" lvl="0" marL="457200" rtl="0" algn="l">
              <a:lnSpc>
                <a:spcPct val="100000"/>
              </a:lnSpc>
              <a:spcBef>
                <a:spcPts val="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Tweets must contain valid URLs in links</a:t>
            </a:r>
            <a:endParaRPr sz="3000">
              <a:solidFill>
                <a:srgbClr val="000000"/>
              </a:solidFill>
              <a:latin typeface="Calibri"/>
              <a:ea typeface="Calibri"/>
              <a:cs typeface="Calibri"/>
              <a:sym typeface="Calibri"/>
            </a:endParaRPr>
          </a:p>
          <a:p>
            <a:pPr indent="-276225" lvl="0" marL="457200" rtl="0" algn="l">
              <a:lnSpc>
                <a:spcPct val="100000"/>
              </a:lnSpc>
              <a:spcBef>
                <a:spcPts val="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If a Tweet mentions a User, the User must follow the person who posted the Tweet</a:t>
            </a:r>
            <a:endParaRPr sz="3000">
              <a:solidFill>
                <a:srgbClr val="000000"/>
              </a:solidFill>
              <a:latin typeface="Calibri"/>
              <a:ea typeface="Calibri"/>
              <a:cs typeface="Calibri"/>
              <a:sym typeface="Calibri"/>
            </a:endParaRPr>
          </a:p>
          <a:p>
            <a:pPr indent="0" lvl="0" marL="0" rtl="0" algn="l">
              <a:lnSpc>
                <a:spcPct val="100000"/>
              </a:lnSpc>
              <a:spcBef>
                <a:spcPts val="1200"/>
              </a:spcBef>
              <a:spcAft>
                <a:spcPts val="0"/>
              </a:spcAft>
              <a:buNone/>
            </a:pPr>
            <a:r>
              <a:rPr lang="en" sz="3000">
                <a:solidFill>
                  <a:srgbClr val="38761D"/>
                </a:solidFill>
                <a:latin typeface="Calibri"/>
                <a:ea typeface="Calibri"/>
                <a:cs typeface="Calibri"/>
                <a:sym typeface="Calibri"/>
              </a:rPr>
              <a:t>Low</a:t>
            </a:r>
            <a:r>
              <a:rPr lang="en" sz="3000">
                <a:solidFill>
                  <a:srgbClr val="233A44"/>
                </a:solidFill>
                <a:latin typeface="Calibri"/>
                <a:ea typeface="Calibri"/>
                <a:cs typeface="Calibri"/>
                <a:sym typeface="Calibri"/>
              </a:rPr>
              <a:t> adherence rules:</a:t>
            </a:r>
            <a:endParaRPr sz="3000">
              <a:solidFill>
                <a:srgbClr val="233A44"/>
              </a:solidFill>
              <a:latin typeface="Calibri"/>
              <a:ea typeface="Calibri"/>
              <a:cs typeface="Calibri"/>
              <a:sym typeface="Calibri"/>
            </a:endParaRPr>
          </a:p>
          <a:p>
            <a:pPr indent="-276225" lvl="0" marL="457200" rtl="0" algn="l">
              <a:lnSpc>
                <a:spcPct val="100000"/>
              </a:lnSpc>
              <a:spcBef>
                <a:spcPts val="1200"/>
              </a:spcBef>
              <a:spcAft>
                <a:spcPts val="0"/>
              </a:spcAft>
              <a:buClr>
                <a:srgbClr val="233A44"/>
              </a:buClr>
              <a:buSzPct val="100000"/>
              <a:buFont typeface="Calibri"/>
              <a:buChar char="●"/>
            </a:pPr>
            <a:r>
              <a:rPr lang="en" sz="3000">
                <a:solidFill>
                  <a:srgbClr val="233A44"/>
                </a:solidFill>
                <a:latin typeface="Calibri"/>
                <a:ea typeface="Calibri"/>
                <a:cs typeface="Calibri"/>
                <a:sym typeface="Calibri"/>
              </a:rPr>
              <a:t>If a User follows another User then the other User should also follow it. </a:t>
            </a:r>
            <a:endParaRPr sz="3000">
              <a:solidFill>
                <a:srgbClr val="233A44"/>
              </a:solidFill>
              <a:latin typeface="Calibri"/>
              <a:ea typeface="Calibri"/>
              <a:cs typeface="Calibri"/>
              <a:sym typeface="Calibri"/>
            </a:endParaRPr>
          </a:p>
          <a:p>
            <a:pPr indent="-276225" lvl="0" marL="457200" rtl="0" algn="l">
              <a:lnSpc>
                <a:spcPct val="100000"/>
              </a:lnSpc>
              <a:spcBef>
                <a:spcPts val="0"/>
              </a:spcBef>
              <a:spcAft>
                <a:spcPts val="0"/>
              </a:spcAft>
              <a:buClr>
                <a:srgbClr val="233A44"/>
              </a:buClr>
              <a:buSzPct val="100000"/>
              <a:buFont typeface="Calibri"/>
              <a:buChar char="●"/>
            </a:pPr>
            <a:r>
              <a:rPr lang="en" sz="3000">
                <a:solidFill>
                  <a:srgbClr val="233A44"/>
                </a:solidFill>
                <a:latin typeface="Calibri"/>
                <a:ea typeface="Calibri"/>
                <a:cs typeface="Calibri"/>
                <a:sym typeface="Calibri"/>
              </a:rPr>
              <a:t>Tweets should retweet and reply to to existing tweets</a:t>
            </a:r>
            <a:endParaRPr sz="3000">
              <a:solidFill>
                <a:srgbClr val="233A44"/>
              </a:solidFill>
              <a:latin typeface="Calibri"/>
              <a:ea typeface="Calibri"/>
              <a:cs typeface="Calibri"/>
              <a:sym typeface="Calibri"/>
            </a:endParaRPr>
          </a:p>
          <a:p>
            <a:pPr indent="0" lvl="0" marL="0" rtl="0" algn="l">
              <a:lnSpc>
                <a:spcPct val="100000"/>
              </a:lnSpc>
              <a:spcBef>
                <a:spcPts val="1200"/>
              </a:spcBef>
              <a:spcAft>
                <a:spcPts val="0"/>
              </a:spcAft>
              <a:buNone/>
            </a:pPr>
            <a:r>
              <a:rPr lang="en" sz="3000">
                <a:solidFill>
                  <a:srgbClr val="BF9000"/>
                </a:solidFill>
                <a:latin typeface="Calibri"/>
                <a:ea typeface="Calibri"/>
                <a:cs typeface="Calibri"/>
                <a:sym typeface="Calibri"/>
              </a:rPr>
              <a:t>No </a:t>
            </a:r>
            <a:r>
              <a:rPr lang="en" sz="3000">
                <a:solidFill>
                  <a:srgbClr val="233A44"/>
                </a:solidFill>
                <a:latin typeface="Calibri"/>
                <a:ea typeface="Calibri"/>
                <a:cs typeface="Calibri"/>
                <a:sym typeface="Calibri"/>
              </a:rPr>
              <a:t>adherence rules:</a:t>
            </a:r>
            <a:endParaRPr sz="3000">
              <a:solidFill>
                <a:srgbClr val="233A44"/>
              </a:solidFill>
              <a:latin typeface="Calibri"/>
              <a:ea typeface="Calibri"/>
              <a:cs typeface="Calibri"/>
              <a:sym typeface="Calibri"/>
            </a:endParaRPr>
          </a:p>
          <a:p>
            <a:pPr indent="-276225" lvl="0" marL="457200" rtl="0" algn="l">
              <a:lnSpc>
                <a:spcPct val="100000"/>
              </a:lnSpc>
              <a:spcBef>
                <a:spcPts val="1200"/>
              </a:spcBef>
              <a:spcAft>
                <a:spcPts val="0"/>
              </a:spcAft>
              <a:buClr>
                <a:srgbClr val="233A44"/>
              </a:buClr>
              <a:buSzPct val="100000"/>
              <a:buFont typeface="Calibri"/>
              <a:buChar char="●"/>
            </a:pPr>
            <a:r>
              <a:rPr lang="en" sz="3000">
                <a:solidFill>
                  <a:srgbClr val="233A44"/>
                </a:solidFill>
                <a:latin typeface="Calibri"/>
                <a:ea typeface="Calibri"/>
                <a:cs typeface="Calibri"/>
                <a:sym typeface="Calibri"/>
              </a:rPr>
              <a:t>A user cannot direct message another user unless they follow each other.</a:t>
            </a:r>
            <a:endParaRPr sz="3000">
              <a:solidFill>
                <a:srgbClr val="233A44"/>
              </a:solidFill>
              <a:latin typeface="Calibri"/>
              <a:ea typeface="Calibri"/>
              <a:cs typeface="Calibri"/>
              <a:sym typeface="Calibri"/>
            </a:endParaRPr>
          </a:p>
          <a:p>
            <a:pPr indent="-276225" lvl="0" marL="457200" rtl="0" algn="l">
              <a:lnSpc>
                <a:spcPct val="100000"/>
              </a:lnSpc>
              <a:spcBef>
                <a:spcPts val="0"/>
              </a:spcBef>
              <a:spcAft>
                <a:spcPts val="0"/>
              </a:spcAft>
              <a:buClr>
                <a:srgbClr val="233A44"/>
              </a:buClr>
              <a:buSzPct val="100000"/>
              <a:buFont typeface="Calibri"/>
              <a:buChar char="●"/>
            </a:pPr>
            <a:r>
              <a:rPr lang="en" sz="3000">
                <a:solidFill>
                  <a:srgbClr val="233A44"/>
                </a:solidFill>
                <a:latin typeface="Calibri"/>
                <a:ea typeface="Calibri"/>
                <a:cs typeface="Calibri"/>
                <a:sym typeface="Calibri"/>
              </a:rPr>
              <a:t>If a user blocks another, their tweets and any interaction should no longer appear in the blocker's timeline</a:t>
            </a:r>
            <a:endParaRPr sz="3000">
              <a:solidFill>
                <a:srgbClr val="000000"/>
              </a:solidFill>
              <a:latin typeface="Calibri"/>
              <a:ea typeface="Calibri"/>
              <a:cs typeface="Calibri"/>
              <a:sym typeface="Calibri"/>
            </a:endParaRPr>
          </a:p>
          <a:p>
            <a:pPr indent="0" lvl="0" marL="0" rtl="0" algn="l">
              <a:lnSpc>
                <a:spcPct val="100000"/>
              </a:lnSpc>
              <a:spcBef>
                <a:spcPts val="1200"/>
              </a:spcBef>
              <a:spcAft>
                <a:spcPts val="1200"/>
              </a:spcAft>
              <a:buNone/>
            </a:pPr>
            <a:r>
              <a:t/>
            </a:r>
            <a:endParaRPr sz="2800">
              <a:solidFill>
                <a:srgbClr val="233A44"/>
              </a:solidFill>
              <a:latin typeface="Arial"/>
              <a:ea typeface="Arial"/>
              <a:cs typeface="Arial"/>
              <a:sym typeface="Arial"/>
            </a:endParaRPr>
          </a:p>
        </p:txBody>
      </p:sp>
      <p:pic>
        <p:nvPicPr>
          <p:cNvPr id="141" name="Google Shape;141;p23"/>
          <p:cNvPicPr preferRelativeResize="0"/>
          <p:nvPr/>
        </p:nvPicPr>
        <p:blipFill>
          <a:blip r:embed="rId3">
            <a:alphaModFix/>
          </a:blip>
          <a:stretch>
            <a:fillRect/>
          </a:stretch>
        </p:blipFill>
        <p:spPr>
          <a:xfrm>
            <a:off x="4572000" y="1553475"/>
            <a:ext cx="4299877" cy="2956850"/>
          </a:xfrm>
          <a:prstGeom prst="rect">
            <a:avLst/>
          </a:prstGeom>
          <a:noFill/>
          <a:ln>
            <a:noFill/>
          </a:ln>
        </p:spPr>
      </p:pic>
      <p:pic>
        <p:nvPicPr>
          <p:cNvPr id="142" name="Google Shape;142;p23"/>
          <p:cNvPicPr preferRelativeResize="0"/>
          <p:nvPr/>
        </p:nvPicPr>
        <p:blipFill>
          <a:blip r:embed="rId4">
            <a:alphaModFix/>
          </a:blip>
          <a:stretch>
            <a:fillRect/>
          </a:stretch>
        </p:blipFill>
        <p:spPr>
          <a:xfrm>
            <a:off x="8063275" y="43350"/>
            <a:ext cx="1039950" cy="10399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4"/>
          <p:cNvSpPr txBox="1"/>
          <p:nvPr>
            <p:ph type="title"/>
          </p:nvPr>
        </p:nvSpPr>
        <p:spPr>
          <a:xfrm>
            <a:off x="592200" y="101025"/>
            <a:ext cx="7959600" cy="5325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40000"/>
              <a:buFont typeface="Arial"/>
              <a:buNone/>
            </a:pPr>
            <a:r>
              <a:rPr lang="en" sz="2750"/>
              <a:t>Twitter Data Rule Ranking Measures</a:t>
            </a:r>
            <a:endParaRPr sz="2750"/>
          </a:p>
          <a:p>
            <a:pPr indent="0" lvl="0" marL="0" rtl="0" algn="ctr">
              <a:spcBef>
                <a:spcPts val="0"/>
              </a:spcBef>
              <a:spcAft>
                <a:spcPts val="0"/>
              </a:spcAft>
              <a:buClr>
                <a:schemeClr val="dk1"/>
              </a:buClr>
              <a:buSzPct val="30555"/>
              <a:buFont typeface="Arial"/>
              <a:buNone/>
            </a:pPr>
            <a:r>
              <a:t/>
            </a:r>
            <a:endParaRPr/>
          </a:p>
          <a:p>
            <a:pPr indent="0" lvl="0" marL="0" rtl="0" algn="ctr">
              <a:spcBef>
                <a:spcPts val="0"/>
              </a:spcBef>
              <a:spcAft>
                <a:spcPts val="0"/>
              </a:spcAft>
              <a:buClr>
                <a:schemeClr val="dk1"/>
              </a:buClr>
              <a:buSzPct val="38521"/>
              <a:buFont typeface="Arial"/>
              <a:buNone/>
            </a:pPr>
            <a:r>
              <a:t/>
            </a:r>
            <a:endParaRPr sz="2855"/>
          </a:p>
          <a:p>
            <a:pPr indent="0" lvl="0" marL="0" rtl="0" algn="ctr">
              <a:spcBef>
                <a:spcPts val="0"/>
              </a:spcBef>
              <a:spcAft>
                <a:spcPts val="0"/>
              </a:spcAft>
              <a:buNone/>
            </a:pPr>
            <a:r>
              <a:t/>
            </a:r>
            <a:endParaRPr/>
          </a:p>
        </p:txBody>
      </p:sp>
      <p:sp>
        <p:nvSpPr>
          <p:cNvPr id="148" name="Google Shape;148;p24"/>
          <p:cNvSpPr txBox="1"/>
          <p:nvPr>
            <p:ph idx="1" type="body"/>
          </p:nvPr>
        </p:nvSpPr>
        <p:spPr>
          <a:xfrm>
            <a:off x="644925" y="571350"/>
            <a:ext cx="3459000" cy="44232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Clr>
                <a:srgbClr val="000000"/>
              </a:buClr>
              <a:buSzPts val="852"/>
              <a:buFont typeface="Arial"/>
              <a:buNone/>
            </a:pPr>
            <a:r>
              <a:rPr lang="en" sz="750">
                <a:solidFill>
                  <a:srgbClr val="BF9000"/>
                </a:solidFill>
                <a:latin typeface="Calibri"/>
                <a:ea typeface="Calibri"/>
                <a:cs typeface="Calibri"/>
                <a:sym typeface="Calibri"/>
              </a:rPr>
              <a:t>Perfect </a:t>
            </a:r>
            <a:r>
              <a:rPr lang="en" sz="750">
                <a:solidFill>
                  <a:srgbClr val="233A44"/>
                </a:solidFill>
                <a:latin typeface="Calibri"/>
                <a:ea typeface="Calibri"/>
                <a:cs typeface="Calibri"/>
                <a:sym typeface="Calibri"/>
              </a:rPr>
              <a:t>adherence rules:</a:t>
            </a:r>
            <a:endParaRPr sz="750">
              <a:solidFill>
                <a:srgbClr val="233A44"/>
              </a:solidFill>
              <a:latin typeface="Calibri"/>
              <a:ea typeface="Calibri"/>
              <a:cs typeface="Calibri"/>
              <a:sym typeface="Calibri"/>
            </a:endParaRPr>
          </a:p>
          <a:p>
            <a:pPr indent="-276225" lvl="0" marL="457200" rtl="0" algn="l">
              <a:lnSpc>
                <a:spcPct val="100000"/>
              </a:lnSpc>
              <a:spcBef>
                <a:spcPts val="1200"/>
              </a:spcBef>
              <a:spcAft>
                <a:spcPts val="0"/>
              </a:spcAft>
              <a:buClr>
                <a:srgbClr val="233A44"/>
              </a:buClr>
              <a:buSzPts val="750"/>
              <a:buFont typeface="Calibri"/>
              <a:buChar char="●"/>
            </a:pPr>
            <a:r>
              <a:rPr lang="en" sz="750">
                <a:solidFill>
                  <a:srgbClr val="233A44"/>
                </a:solidFill>
                <a:latin typeface="Calibri"/>
                <a:ea typeface="Calibri"/>
                <a:cs typeface="Calibri"/>
                <a:sym typeface="Calibri"/>
              </a:rPr>
              <a:t>Every Tweet has a unique ID</a:t>
            </a:r>
            <a:endParaRPr sz="750">
              <a:solidFill>
                <a:srgbClr val="233A44"/>
              </a:solidFill>
              <a:latin typeface="Calibri"/>
              <a:ea typeface="Calibri"/>
              <a:cs typeface="Calibri"/>
              <a:sym typeface="Calibri"/>
            </a:endParaRPr>
          </a:p>
          <a:p>
            <a:pPr indent="-276225" lvl="0" marL="457200" rtl="0" algn="l">
              <a:lnSpc>
                <a:spcPct val="100000"/>
              </a:lnSpc>
              <a:spcBef>
                <a:spcPts val="0"/>
              </a:spcBef>
              <a:spcAft>
                <a:spcPts val="0"/>
              </a:spcAft>
              <a:buClr>
                <a:srgbClr val="233A44"/>
              </a:buClr>
              <a:buSzPts val="750"/>
              <a:buFont typeface="Calibri"/>
              <a:buChar char="●"/>
            </a:pPr>
            <a:r>
              <a:rPr lang="en" sz="750">
                <a:solidFill>
                  <a:srgbClr val="233A44"/>
                </a:solidFill>
                <a:latin typeface="Calibri"/>
                <a:ea typeface="Calibri"/>
                <a:cs typeface="Calibri"/>
                <a:sym typeface="Calibri"/>
              </a:rPr>
              <a:t>Every User has a unique username</a:t>
            </a:r>
            <a:endParaRPr sz="750">
              <a:solidFill>
                <a:srgbClr val="233A44"/>
              </a:solidFill>
              <a:latin typeface="Calibri"/>
              <a:ea typeface="Calibri"/>
              <a:cs typeface="Calibri"/>
              <a:sym typeface="Calibri"/>
            </a:endParaRPr>
          </a:p>
          <a:p>
            <a:pPr indent="-276225" lvl="0" marL="457200" rtl="0" algn="l">
              <a:lnSpc>
                <a:spcPct val="100000"/>
              </a:lnSpc>
              <a:spcBef>
                <a:spcPts val="0"/>
              </a:spcBef>
              <a:spcAft>
                <a:spcPts val="0"/>
              </a:spcAft>
              <a:buClr>
                <a:srgbClr val="233A44"/>
              </a:buClr>
              <a:buSzPts val="750"/>
              <a:buFont typeface="Calibri"/>
              <a:buChar char="●"/>
            </a:pPr>
            <a:r>
              <a:rPr lang="en" sz="750">
                <a:solidFill>
                  <a:srgbClr val="233A44"/>
                </a:solidFill>
                <a:latin typeface="Calibri"/>
                <a:ea typeface="Calibri"/>
                <a:cs typeface="Calibri"/>
                <a:sym typeface="Calibri"/>
              </a:rPr>
              <a:t>If a User follows another user, a directed edge should exist from one user to another</a:t>
            </a:r>
            <a:endParaRPr sz="750">
              <a:solidFill>
                <a:srgbClr val="233A44"/>
              </a:solidFill>
              <a:latin typeface="Calibri"/>
              <a:ea typeface="Calibri"/>
              <a:cs typeface="Calibri"/>
              <a:sym typeface="Calibri"/>
            </a:endParaRPr>
          </a:p>
          <a:p>
            <a:pPr indent="-276225" lvl="0" marL="457200" rtl="0" algn="l">
              <a:lnSpc>
                <a:spcPct val="100000"/>
              </a:lnSpc>
              <a:spcBef>
                <a:spcPts val="0"/>
              </a:spcBef>
              <a:spcAft>
                <a:spcPts val="0"/>
              </a:spcAft>
              <a:buClr>
                <a:srgbClr val="233A44"/>
              </a:buClr>
              <a:buSzPts val="750"/>
              <a:buFont typeface="Calibri"/>
              <a:buChar char="●"/>
            </a:pPr>
            <a:r>
              <a:rPr lang="en" sz="750">
                <a:solidFill>
                  <a:srgbClr val="233A44"/>
                </a:solidFill>
                <a:latin typeface="Calibri"/>
                <a:ea typeface="Calibri"/>
                <a:cs typeface="Calibri"/>
                <a:sym typeface="Calibri"/>
              </a:rPr>
              <a:t>Every User who follows another user follows them only once</a:t>
            </a:r>
            <a:endParaRPr sz="750">
              <a:solidFill>
                <a:srgbClr val="233A44"/>
              </a:solidFill>
              <a:latin typeface="Calibri"/>
              <a:ea typeface="Calibri"/>
              <a:cs typeface="Calibri"/>
              <a:sym typeface="Calibri"/>
            </a:endParaRPr>
          </a:p>
          <a:p>
            <a:pPr indent="0" lvl="0" marL="0" rtl="0" algn="l">
              <a:lnSpc>
                <a:spcPct val="100000"/>
              </a:lnSpc>
              <a:spcBef>
                <a:spcPts val="1200"/>
              </a:spcBef>
              <a:spcAft>
                <a:spcPts val="0"/>
              </a:spcAft>
              <a:buClr>
                <a:srgbClr val="000000"/>
              </a:buClr>
              <a:buSzPts val="852"/>
              <a:buFont typeface="Arial"/>
              <a:buNone/>
            </a:pPr>
            <a:r>
              <a:rPr lang="en" sz="750">
                <a:solidFill>
                  <a:srgbClr val="9900FF"/>
                </a:solidFill>
                <a:latin typeface="Calibri"/>
                <a:ea typeface="Calibri"/>
                <a:cs typeface="Calibri"/>
                <a:sym typeface="Calibri"/>
              </a:rPr>
              <a:t>High</a:t>
            </a:r>
            <a:r>
              <a:rPr lang="en" sz="750">
                <a:solidFill>
                  <a:srgbClr val="233A44"/>
                </a:solidFill>
                <a:latin typeface="Calibri"/>
                <a:ea typeface="Calibri"/>
                <a:cs typeface="Calibri"/>
                <a:sym typeface="Calibri"/>
              </a:rPr>
              <a:t> adherence rules:</a:t>
            </a:r>
            <a:endParaRPr sz="750">
              <a:solidFill>
                <a:srgbClr val="233A44"/>
              </a:solidFill>
              <a:latin typeface="Calibri"/>
              <a:ea typeface="Calibri"/>
              <a:cs typeface="Calibri"/>
              <a:sym typeface="Calibri"/>
            </a:endParaRPr>
          </a:p>
          <a:p>
            <a:pPr indent="-276225" lvl="0" marL="457200" rtl="0" algn="l">
              <a:lnSpc>
                <a:spcPct val="100000"/>
              </a:lnSpc>
              <a:spcBef>
                <a:spcPts val="1200"/>
              </a:spcBef>
              <a:spcAft>
                <a:spcPts val="0"/>
              </a:spcAft>
              <a:buClr>
                <a:srgbClr val="233A44"/>
              </a:buClr>
              <a:buSzPts val="750"/>
              <a:buFont typeface="Calibri"/>
              <a:buChar char="●"/>
            </a:pPr>
            <a:r>
              <a:rPr lang="en" sz="750">
                <a:solidFill>
                  <a:srgbClr val="233A44"/>
                </a:solidFill>
                <a:latin typeface="Calibri"/>
                <a:ea typeface="Calibri"/>
                <a:cs typeface="Calibri"/>
                <a:sym typeface="Calibri"/>
              </a:rPr>
              <a:t>If a Tweet mentions a user, there should be a directed edge from the tweet to the user</a:t>
            </a:r>
            <a:endParaRPr sz="750">
              <a:solidFill>
                <a:srgbClr val="233A44"/>
              </a:solidFill>
              <a:latin typeface="Calibri"/>
              <a:ea typeface="Calibri"/>
              <a:cs typeface="Calibri"/>
              <a:sym typeface="Calibri"/>
            </a:endParaRPr>
          </a:p>
          <a:p>
            <a:pPr indent="-276225" lvl="0" marL="457200" rtl="0" algn="l">
              <a:lnSpc>
                <a:spcPct val="100000"/>
              </a:lnSpc>
              <a:spcBef>
                <a:spcPts val="0"/>
              </a:spcBef>
              <a:spcAft>
                <a:spcPts val="0"/>
              </a:spcAft>
              <a:buClr>
                <a:srgbClr val="233A44"/>
              </a:buClr>
              <a:buSzPts val="750"/>
              <a:buFont typeface="Calibri"/>
              <a:buChar char="●"/>
            </a:pPr>
            <a:r>
              <a:rPr lang="en" sz="750">
                <a:solidFill>
                  <a:srgbClr val="233A44"/>
                </a:solidFill>
                <a:latin typeface="Calibri"/>
                <a:ea typeface="Calibri"/>
                <a:cs typeface="Calibri"/>
                <a:sym typeface="Calibri"/>
              </a:rPr>
              <a:t>If a Tweet contains a hashtag, there should be an edge from the tweet to the hashtag</a:t>
            </a:r>
            <a:endParaRPr sz="750">
              <a:solidFill>
                <a:srgbClr val="233A44"/>
              </a:solidFill>
              <a:latin typeface="Calibri"/>
              <a:ea typeface="Calibri"/>
              <a:cs typeface="Calibri"/>
              <a:sym typeface="Calibri"/>
            </a:endParaRPr>
          </a:p>
          <a:p>
            <a:pPr indent="-276225" lvl="0" marL="457200" rtl="0" algn="l">
              <a:lnSpc>
                <a:spcPct val="100000"/>
              </a:lnSpc>
              <a:spcBef>
                <a:spcPts val="0"/>
              </a:spcBef>
              <a:spcAft>
                <a:spcPts val="0"/>
              </a:spcAft>
              <a:buClr>
                <a:srgbClr val="233A44"/>
              </a:buClr>
              <a:buSzPts val="750"/>
              <a:buFont typeface="Calibri"/>
              <a:buChar char="●"/>
            </a:pPr>
            <a:r>
              <a:rPr lang="en" sz="750">
                <a:solidFill>
                  <a:srgbClr val="233A44"/>
                </a:solidFill>
                <a:latin typeface="Calibri"/>
                <a:ea typeface="Calibri"/>
                <a:cs typeface="Calibri"/>
                <a:sym typeface="Calibri"/>
              </a:rPr>
              <a:t>A retweeted tweet must reference the original post including the author’s username in its text</a:t>
            </a:r>
            <a:endParaRPr sz="750">
              <a:solidFill>
                <a:srgbClr val="233A44"/>
              </a:solidFill>
              <a:latin typeface="Calibri"/>
              <a:ea typeface="Calibri"/>
              <a:cs typeface="Calibri"/>
              <a:sym typeface="Calibri"/>
            </a:endParaRPr>
          </a:p>
          <a:p>
            <a:pPr indent="-276225" lvl="0" marL="457200" rtl="0" algn="l">
              <a:lnSpc>
                <a:spcPct val="100000"/>
              </a:lnSpc>
              <a:spcBef>
                <a:spcPts val="0"/>
              </a:spcBef>
              <a:spcAft>
                <a:spcPts val="0"/>
              </a:spcAft>
              <a:buClr>
                <a:srgbClr val="233A44"/>
              </a:buClr>
              <a:buSzPts val="750"/>
              <a:buFont typeface="Calibri"/>
              <a:buChar char="●"/>
            </a:pPr>
            <a:r>
              <a:rPr lang="en" sz="750">
                <a:solidFill>
                  <a:srgbClr val="233A44"/>
                </a:solidFill>
                <a:latin typeface="Calibri"/>
                <a:ea typeface="Calibri"/>
                <a:cs typeface="Calibri"/>
                <a:sym typeface="Calibri"/>
              </a:rPr>
              <a:t>Every Tweet has one user who posts it</a:t>
            </a:r>
            <a:endParaRPr sz="750">
              <a:solidFill>
                <a:srgbClr val="233A44"/>
              </a:solidFill>
              <a:latin typeface="Calibri"/>
              <a:ea typeface="Calibri"/>
              <a:cs typeface="Calibri"/>
              <a:sym typeface="Calibri"/>
            </a:endParaRPr>
          </a:p>
          <a:p>
            <a:pPr indent="0" lvl="0" marL="0" rtl="0" algn="l">
              <a:lnSpc>
                <a:spcPct val="100000"/>
              </a:lnSpc>
              <a:spcBef>
                <a:spcPts val="1200"/>
              </a:spcBef>
              <a:spcAft>
                <a:spcPts val="0"/>
              </a:spcAft>
              <a:buNone/>
            </a:pPr>
            <a:r>
              <a:rPr lang="en" sz="750">
                <a:solidFill>
                  <a:srgbClr val="980000"/>
                </a:solidFill>
                <a:latin typeface="Calibri"/>
                <a:ea typeface="Calibri"/>
                <a:cs typeface="Calibri"/>
                <a:sym typeface="Calibri"/>
              </a:rPr>
              <a:t>Moderate</a:t>
            </a:r>
            <a:r>
              <a:rPr lang="en" sz="750">
                <a:solidFill>
                  <a:srgbClr val="233A44"/>
                </a:solidFill>
                <a:latin typeface="Calibri"/>
                <a:ea typeface="Calibri"/>
                <a:cs typeface="Calibri"/>
                <a:sym typeface="Calibri"/>
              </a:rPr>
              <a:t> adherence rules:</a:t>
            </a:r>
            <a:endParaRPr sz="750">
              <a:solidFill>
                <a:srgbClr val="233A44"/>
              </a:solidFill>
              <a:latin typeface="Calibri"/>
              <a:ea typeface="Calibri"/>
              <a:cs typeface="Calibri"/>
              <a:sym typeface="Calibri"/>
            </a:endParaRPr>
          </a:p>
          <a:p>
            <a:pPr indent="-276225" lvl="0" marL="457200" rtl="0" algn="l">
              <a:lnSpc>
                <a:spcPct val="100000"/>
              </a:lnSpc>
              <a:spcBef>
                <a:spcPts val="1200"/>
              </a:spcBef>
              <a:spcAft>
                <a:spcPts val="0"/>
              </a:spcAft>
              <a:buClr>
                <a:srgbClr val="233A44"/>
              </a:buClr>
              <a:buSzPts val="750"/>
              <a:buFont typeface="Calibri"/>
              <a:buChar char="●"/>
            </a:pPr>
            <a:r>
              <a:rPr lang="en" sz="750">
                <a:solidFill>
                  <a:srgbClr val="233A44"/>
                </a:solidFill>
                <a:latin typeface="Calibri"/>
                <a:ea typeface="Calibri"/>
                <a:cs typeface="Calibri"/>
                <a:sym typeface="Calibri"/>
              </a:rPr>
              <a:t>Dates of replies or retweets should not precede the creation date of the original tweet</a:t>
            </a:r>
            <a:endParaRPr sz="750">
              <a:solidFill>
                <a:srgbClr val="BF9000"/>
              </a:solidFill>
              <a:latin typeface="Calibri"/>
              <a:ea typeface="Calibri"/>
              <a:cs typeface="Calibri"/>
              <a:sym typeface="Calibri"/>
            </a:endParaRPr>
          </a:p>
          <a:p>
            <a:pPr indent="0" lvl="0" marL="0" rtl="0" algn="l">
              <a:lnSpc>
                <a:spcPct val="100000"/>
              </a:lnSpc>
              <a:spcBef>
                <a:spcPts val="1200"/>
              </a:spcBef>
              <a:spcAft>
                <a:spcPts val="0"/>
              </a:spcAft>
              <a:buNone/>
            </a:pPr>
            <a:r>
              <a:rPr lang="en" sz="750">
                <a:solidFill>
                  <a:srgbClr val="38761D"/>
                </a:solidFill>
                <a:latin typeface="Calibri"/>
                <a:ea typeface="Calibri"/>
                <a:cs typeface="Calibri"/>
                <a:sym typeface="Calibri"/>
              </a:rPr>
              <a:t>Low</a:t>
            </a:r>
            <a:r>
              <a:rPr lang="en" sz="750">
                <a:solidFill>
                  <a:srgbClr val="233A44"/>
                </a:solidFill>
                <a:latin typeface="Calibri"/>
                <a:ea typeface="Calibri"/>
                <a:cs typeface="Calibri"/>
                <a:sym typeface="Calibri"/>
              </a:rPr>
              <a:t> adherence rules:</a:t>
            </a:r>
            <a:endParaRPr sz="750">
              <a:solidFill>
                <a:srgbClr val="233A44"/>
              </a:solidFill>
              <a:latin typeface="Calibri"/>
              <a:ea typeface="Calibri"/>
              <a:cs typeface="Calibri"/>
              <a:sym typeface="Calibri"/>
            </a:endParaRPr>
          </a:p>
          <a:p>
            <a:pPr indent="-276225" lvl="0" marL="457200" rtl="0" algn="l">
              <a:lnSpc>
                <a:spcPct val="100000"/>
              </a:lnSpc>
              <a:spcBef>
                <a:spcPts val="1200"/>
              </a:spcBef>
              <a:spcAft>
                <a:spcPts val="0"/>
              </a:spcAft>
              <a:buClr>
                <a:srgbClr val="233A44"/>
              </a:buClr>
              <a:buSzPts val="750"/>
              <a:buFont typeface="Calibri"/>
              <a:buChar char="●"/>
            </a:pPr>
            <a:r>
              <a:rPr lang="en" sz="750">
                <a:solidFill>
                  <a:srgbClr val="233A44"/>
                </a:solidFill>
                <a:latin typeface="Calibri"/>
                <a:ea typeface="Calibri"/>
                <a:cs typeface="Calibri"/>
                <a:sym typeface="Calibri"/>
              </a:rPr>
              <a:t>The tweet text that tags a hashtag should contain that hashtag within it</a:t>
            </a:r>
            <a:endParaRPr sz="750">
              <a:solidFill>
                <a:srgbClr val="233A44"/>
              </a:solidFill>
              <a:latin typeface="Calibri"/>
              <a:ea typeface="Calibri"/>
              <a:cs typeface="Calibri"/>
              <a:sym typeface="Calibri"/>
            </a:endParaRPr>
          </a:p>
          <a:p>
            <a:pPr indent="-276225" lvl="0" marL="457200" rtl="0" algn="l">
              <a:lnSpc>
                <a:spcPct val="100000"/>
              </a:lnSpc>
              <a:spcBef>
                <a:spcPts val="0"/>
              </a:spcBef>
              <a:spcAft>
                <a:spcPts val="0"/>
              </a:spcAft>
              <a:buClr>
                <a:srgbClr val="233A44"/>
              </a:buClr>
              <a:buSzPts val="750"/>
              <a:buFont typeface="Calibri"/>
              <a:buChar char="●"/>
            </a:pPr>
            <a:r>
              <a:rPr lang="en" sz="750">
                <a:solidFill>
                  <a:srgbClr val="000000"/>
                </a:solidFill>
                <a:latin typeface="Calibri"/>
                <a:ea typeface="Calibri"/>
                <a:cs typeface="Calibri"/>
                <a:sym typeface="Calibri"/>
              </a:rPr>
              <a:t>A reply to a Tweet must have a relationship with the original Tweet</a:t>
            </a:r>
            <a:endParaRPr sz="750">
              <a:solidFill>
                <a:srgbClr val="233A44"/>
              </a:solidFill>
              <a:latin typeface="Calibri"/>
              <a:ea typeface="Calibri"/>
              <a:cs typeface="Calibri"/>
              <a:sym typeface="Calibri"/>
            </a:endParaRPr>
          </a:p>
          <a:p>
            <a:pPr indent="0" lvl="0" marL="0" rtl="0" algn="l">
              <a:lnSpc>
                <a:spcPct val="100000"/>
              </a:lnSpc>
              <a:spcBef>
                <a:spcPts val="1200"/>
              </a:spcBef>
              <a:spcAft>
                <a:spcPts val="0"/>
              </a:spcAft>
              <a:buNone/>
            </a:pPr>
            <a:r>
              <a:rPr lang="en" sz="750">
                <a:solidFill>
                  <a:srgbClr val="3D4594"/>
                </a:solidFill>
                <a:latin typeface="Calibri"/>
                <a:ea typeface="Calibri"/>
                <a:cs typeface="Calibri"/>
                <a:sym typeface="Calibri"/>
              </a:rPr>
              <a:t>No</a:t>
            </a:r>
            <a:r>
              <a:rPr lang="en" sz="750">
                <a:solidFill>
                  <a:srgbClr val="233A44"/>
                </a:solidFill>
                <a:latin typeface="Calibri"/>
                <a:ea typeface="Calibri"/>
                <a:cs typeface="Calibri"/>
                <a:sym typeface="Calibri"/>
              </a:rPr>
              <a:t> adherence rules:</a:t>
            </a:r>
            <a:endParaRPr sz="750">
              <a:solidFill>
                <a:srgbClr val="233A44"/>
              </a:solidFill>
              <a:latin typeface="Calibri"/>
              <a:ea typeface="Calibri"/>
              <a:cs typeface="Calibri"/>
              <a:sym typeface="Calibri"/>
            </a:endParaRPr>
          </a:p>
          <a:p>
            <a:pPr indent="-276225" lvl="0" marL="457200" rtl="0" algn="l">
              <a:lnSpc>
                <a:spcPct val="100000"/>
              </a:lnSpc>
              <a:spcBef>
                <a:spcPts val="1200"/>
              </a:spcBef>
              <a:spcAft>
                <a:spcPts val="0"/>
              </a:spcAft>
              <a:buClr>
                <a:srgbClr val="233A44"/>
              </a:buClr>
              <a:buSzPts val="750"/>
              <a:buFont typeface="Calibri"/>
              <a:buChar char="●"/>
            </a:pPr>
            <a:r>
              <a:rPr lang="en" sz="750">
                <a:solidFill>
                  <a:srgbClr val="233A44"/>
                </a:solidFill>
                <a:latin typeface="Calibri"/>
                <a:ea typeface="Calibri"/>
                <a:cs typeface="Calibri"/>
                <a:sym typeface="Calibri"/>
              </a:rPr>
              <a:t>If the identical text appears across multiple tweets, it should be a retweet</a:t>
            </a:r>
            <a:endParaRPr sz="750">
              <a:solidFill>
                <a:srgbClr val="233A44"/>
              </a:solidFill>
              <a:latin typeface="Calibri"/>
              <a:ea typeface="Calibri"/>
              <a:cs typeface="Calibri"/>
              <a:sym typeface="Calibri"/>
            </a:endParaRPr>
          </a:p>
        </p:txBody>
      </p:sp>
      <p:pic>
        <p:nvPicPr>
          <p:cNvPr id="149" name="Google Shape;149;p24"/>
          <p:cNvPicPr preferRelativeResize="0"/>
          <p:nvPr/>
        </p:nvPicPr>
        <p:blipFill>
          <a:blip r:embed="rId3">
            <a:alphaModFix/>
          </a:blip>
          <a:stretch>
            <a:fillRect/>
          </a:stretch>
        </p:blipFill>
        <p:spPr>
          <a:xfrm>
            <a:off x="4635975" y="1100050"/>
            <a:ext cx="3915826" cy="3478300"/>
          </a:xfrm>
          <a:prstGeom prst="rect">
            <a:avLst/>
          </a:prstGeom>
          <a:noFill/>
          <a:ln>
            <a:noFill/>
          </a:ln>
        </p:spPr>
      </p:pic>
      <p:pic>
        <p:nvPicPr>
          <p:cNvPr id="150" name="Google Shape;150;p24"/>
          <p:cNvPicPr preferRelativeResize="0"/>
          <p:nvPr/>
        </p:nvPicPr>
        <p:blipFill>
          <a:blip r:embed="rId4">
            <a:alphaModFix/>
          </a:blip>
          <a:stretch>
            <a:fillRect/>
          </a:stretch>
        </p:blipFill>
        <p:spPr>
          <a:xfrm>
            <a:off x="8117425" y="35625"/>
            <a:ext cx="928125" cy="9281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5"/>
          <p:cNvSpPr txBox="1"/>
          <p:nvPr>
            <p:ph type="title"/>
          </p:nvPr>
        </p:nvSpPr>
        <p:spPr>
          <a:xfrm>
            <a:off x="571950" y="189900"/>
            <a:ext cx="8000100" cy="932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2"/>
              </a:buClr>
              <a:buSzPct val="40000"/>
              <a:buFont typeface="Arial"/>
              <a:buNone/>
            </a:pPr>
            <a:r>
              <a:rPr lang="en" sz="2750"/>
              <a:t>Movies Schema</a:t>
            </a:r>
            <a:endParaRPr sz="2750"/>
          </a:p>
          <a:p>
            <a:pPr indent="0" lvl="0" marL="0" rtl="0" algn="ctr">
              <a:spcBef>
                <a:spcPts val="0"/>
              </a:spcBef>
              <a:spcAft>
                <a:spcPts val="0"/>
              </a:spcAft>
              <a:buClr>
                <a:schemeClr val="dk2"/>
              </a:buClr>
              <a:buSzPct val="40000"/>
              <a:buFont typeface="Arial"/>
              <a:buNone/>
            </a:pPr>
            <a:r>
              <a:rPr lang="en" sz="2750"/>
              <a:t>Rule Ranking Measures</a:t>
            </a:r>
            <a:endParaRPr sz="2750"/>
          </a:p>
          <a:p>
            <a:pPr indent="0" lvl="0" marL="0" rtl="0" algn="ctr">
              <a:spcBef>
                <a:spcPts val="0"/>
              </a:spcBef>
              <a:spcAft>
                <a:spcPts val="0"/>
              </a:spcAft>
              <a:buClr>
                <a:schemeClr val="dk2"/>
              </a:buClr>
              <a:buSzPct val="41772"/>
              <a:buFont typeface="Arial"/>
              <a:buNone/>
            </a:pPr>
            <a:r>
              <a:t/>
            </a:r>
            <a:endParaRPr sz="2633"/>
          </a:p>
          <a:p>
            <a:pPr indent="0" lvl="0" marL="0" rtl="0" algn="ctr">
              <a:spcBef>
                <a:spcPts val="0"/>
              </a:spcBef>
              <a:spcAft>
                <a:spcPts val="0"/>
              </a:spcAft>
              <a:buNone/>
            </a:pPr>
            <a:r>
              <a:t/>
            </a:r>
            <a:endParaRPr/>
          </a:p>
        </p:txBody>
      </p:sp>
      <p:pic>
        <p:nvPicPr>
          <p:cNvPr id="156" name="Google Shape;156;p25"/>
          <p:cNvPicPr preferRelativeResize="0"/>
          <p:nvPr/>
        </p:nvPicPr>
        <p:blipFill>
          <a:blip r:embed="rId3">
            <a:alphaModFix/>
          </a:blip>
          <a:stretch>
            <a:fillRect/>
          </a:stretch>
        </p:blipFill>
        <p:spPr>
          <a:xfrm>
            <a:off x="7350625" y="189900"/>
            <a:ext cx="1013524" cy="1013524"/>
          </a:xfrm>
          <a:prstGeom prst="rect">
            <a:avLst/>
          </a:prstGeom>
          <a:noFill/>
          <a:ln>
            <a:noFill/>
          </a:ln>
        </p:spPr>
      </p:pic>
      <p:sp>
        <p:nvSpPr>
          <p:cNvPr id="157" name="Google Shape;157;p25"/>
          <p:cNvSpPr txBox="1"/>
          <p:nvPr>
            <p:ph idx="1" type="body"/>
          </p:nvPr>
        </p:nvSpPr>
        <p:spPr>
          <a:xfrm>
            <a:off x="591725" y="1088625"/>
            <a:ext cx="4002900" cy="3975300"/>
          </a:xfrm>
          <a:prstGeom prst="rect">
            <a:avLst/>
          </a:prstGeom>
        </p:spPr>
        <p:txBody>
          <a:bodyPr anchorCtr="0" anchor="ctr" bIns="91425" lIns="91425" spcFirstLastPara="1" rIns="91425" wrap="square" tIns="91425">
            <a:normAutofit fontScale="25000" lnSpcReduction="10000"/>
          </a:bodyPr>
          <a:lstStyle/>
          <a:p>
            <a:pPr indent="0" lvl="0" marL="0" rtl="0" algn="l">
              <a:lnSpc>
                <a:spcPct val="105000"/>
              </a:lnSpc>
              <a:spcBef>
                <a:spcPts val="0"/>
              </a:spcBef>
              <a:spcAft>
                <a:spcPts val="0"/>
              </a:spcAft>
              <a:buNone/>
            </a:pPr>
            <a:r>
              <a:rPr lang="en" sz="3000">
                <a:solidFill>
                  <a:srgbClr val="BF9000"/>
                </a:solidFill>
                <a:latin typeface="Calibri"/>
                <a:ea typeface="Calibri"/>
                <a:cs typeface="Calibri"/>
                <a:sym typeface="Calibri"/>
              </a:rPr>
              <a:t>Perfect </a:t>
            </a:r>
            <a:r>
              <a:rPr lang="en" sz="3000">
                <a:solidFill>
                  <a:srgbClr val="233A44"/>
                </a:solidFill>
                <a:latin typeface="Calibri"/>
                <a:ea typeface="Calibri"/>
                <a:cs typeface="Calibri"/>
                <a:sym typeface="Calibri"/>
              </a:rPr>
              <a:t>adherence rules:</a:t>
            </a:r>
            <a:endParaRPr sz="3000">
              <a:solidFill>
                <a:srgbClr val="233A44"/>
              </a:solidFill>
              <a:latin typeface="Calibri"/>
              <a:ea typeface="Calibri"/>
              <a:cs typeface="Calibri"/>
              <a:sym typeface="Calibri"/>
            </a:endParaRPr>
          </a:p>
          <a:p>
            <a:pPr indent="-276225" lvl="0" marL="457200" rtl="0" algn="l">
              <a:spcBef>
                <a:spcPts val="120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A Movie must have at least one Person associated with it in the roles of director, actor, producer, or writer.</a:t>
            </a:r>
            <a:endParaRPr sz="3000">
              <a:solidFill>
                <a:srgbClr val="000000"/>
              </a:solidFill>
              <a:latin typeface="Calibri"/>
              <a:ea typeface="Calibri"/>
              <a:cs typeface="Calibri"/>
              <a:sym typeface="Calibri"/>
            </a:endParaRPr>
          </a:p>
          <a:p>
            <a:pPr indent="-276225" lvl="0" marL="457200" rtl="0" algn="l">
              <a:spcBef>
                <a:spcPts val="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A Person can't review a Movie in which they have acted, directed, produced, or wrote.</a:t>
            </a:r>
            <a:endParaRPr sz="3000">
              <a:solidFill>
                <a:srgbClr val="000000"/>
              </a:solidFill>
              <a:latin typeface="Calibri"/>
              <a:ea typeface="Calibri"/>
              <a:cs typeface="Calibri"/>
              <a:sym typeface="Calibri"/>
            </a:endParaRPr>
          </a:p>
          <a:p>
            <a:pPr indent="-276225" lvl="0" marL="457200" rtl="0" algn="l">
              <a:spcBef>
                <a:spcPts val="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A Person can't follow themselves.</a:t>
            </a:r>
            <a:endParaRPr sz="3000">
              <a:solidFill>
                <a:srgbClr val="000000"/>
              </a:solidFill>
              <a:latin typeface="Calibri"/>
              <a:ea typeface="Calibri"/>
              <a:cs typeface="Calibri"/>
              <a:sym typeface="Calibri"/>
            </a:endParaRPr>
          </a:p>
          <a:p>
            <a:pPr indent="-276225" lvl="0" marL="457200" rtl="0" algn="l">
              <a:spcBef>
                <a:spcPts val="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A Person can't have multiple roles in the same Movie with the same role type.</a:t>
            </a:r>
            <a:endParaRPr sz="3000">
              <a:solidFill>
                <a:srgbClr val="000000"/>
              </a:solidFill>
              <a:latin typeface="Calibri"/>
              <a:ea typeface="Calibri"/>
              <a:cs typeface="Calibri"/>
              <a:sym typeface="Calibri"/>
            </a:endParaRPr>
          </a:p>
          <a:p>
            <a:pPr indent="-276225" lvl="0" marL="457200" rtl="0" algn="l">
              <a:spcBef>
                <a:spcPts val="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A Movie must have a unique title and release year combination. </a:t>
            </a:r>
            <a:endParaRPr sz="3000">
              <a:solidFill>
                <a:srgbClr val="000000"/>
              </a:solidFill>
              <a:latin typeface="Calibri"/>
              <a:ea typeface="Calibri"/>
              <a:cs typeface="Calibri"/>
              <a:sym typeface="Calibri"/>
            </a:endParaRPr>
          </a:p>
          <a:p>
            <a:pPr indent="-276225" lvl="0" marL="457200" rtl="0" algn="l">
              <a:spcBef>
                <a:spcPts val="0"/>
              </a:spcBef>
              <a:spcAft>
                <a:spcPts val="0"/>
              </a:spcAft>
              <a:buClr>
                <a:srgbClr val="000000"/>
              </a:buClr>
              <a:buSzPct val="100000"/>
              <a:buFont typeface="Calibri"/>
              <a:buChar char="●"/>
            </a:pPr>
            <a:r>
              <a:rPr lang="en" sz="3000">
                <a:solidFill>
                  <a:srgbClr val="000000"/>
                </a:solidFill>
              </a:rPr>
              <a:t>A Movie cannot have an actor born after the release date of the movie</a:t>
            </a:r>
            <a:endParaRPr sz="3000">
              <a:solidFill>
                <a:srgbClr val="000000"/>
              </a:solidFill>
              <a:latin typeface="Calibri"/>
              <a:ea typeface="Calibri"/>
              <a:cs typeface="Calibri"/>
              <a:sym typeface="Calibri"/>
            </a:endParaRPr>
          </a:p>
          <a:p>
            <a:pPr indent="0" lvl="0" marL="0" rtl="0" algn="l">
              <a:lnSpc>
                <a:spcPct val="100000"/>
              </a:lnSpc>
              <a:spcBef>
                <a:spcPts val="0"/>
              </a:spcBef>
              <a:spcAft>
                <a:spcPts val="0"/>
              </a:spcAft>
              <a:buNone/>
            </a:pPr>
            <a:r>
              <a:rPr lang="en" sz="3000">
                <a:solidFill>
                  <a:srgbClr val="9900FF"/>
                </a:solidFill>
                <a:latin typeface="Calibri"/>
                <a:ea typeface="Calibri"/>
                <a:cs typeface="Calibri"/>
                <a:sym typeface="Calibri"/>
              </a:rPr>
              <a:t>High</a:t>
            </a:r>
            <a:r>
              <a:rPr lang="en" sz="3000">
                <a:solidFill>
                  <a:srgbClr val="233A44"/>
                </a:solidFill>
                <a:latin typeface="Calibri"/>
                <a:ea typeface="Calibri"/>
                <a:cs typeface="Calibri"/>
                <a:sym typeface="Calibri"/>
              </a:rPr>
              <a:t> adherence rules:</a:t>
            </a:r>
            <a:endParaRPr sz="3000">
              <a:solidFill>
                <a:srgbClr val="233A44"/>
              </a:solidFill>
              <a:latin typeface="Calibri"/>
              <a:ea typeface="Calibri"/>
              <a:cs typeface="Calibri"/>
              <a:sym typeface="Calibri"/>
            </a:endParaRPr>
          </a:p>
          <a:p>
            <a:pPr indent="-276225" lvl="0" marL="457200" rtl="0" algn="l">
              <a:spcBef>
                <a:spcPts val="1200"/>
              </a:spcBef>
              <a:spcAft>
                <a:spcPts val="0"/>
              </a:spcAft>
              <a:buClr>
                <a:srgbClr val="233A44"/>
              </a:buClr>
              <a:buSzPct val="100000"/>
              <a:buFont typeface="Calibri"/>
              <a:buChar char="●"/>
            </a:pPr>
            <a:r>
              <a:rPr lang="en" sz="3000">
                <a:solidFill>
                  <a:srgbClr val="000000"/>
                </a:solidFill>
                <a:latin typeface="Calibri"/>
                <a:ea typeface="Calibri"/>
                <a:cs typeface="Calibri"/>
                <a:sym typeface="Calibri"/>
              </a:rPr>
              <a:t>A Person can't act, direct, produce, or write a Movie before their date of birth</a:t>
            </a:r>
            <a:endParaRPr sz="3000">
              <a:solidFill>
                <a:srgbClr val="000000"/>
              </a:solidFill>
            </a:endParaRPr>
          </a:p>
          <a:p>
            <a:pPr indent="0" lvl="0" marL="0" rtl="0" algn="l">
              <a:lnSpc>
                <a:spcPct val="105000"/>
              </a:lnSpc>
              <a:spcBef>
                <a:spcPts val="0"/>
              </a:spcBef>
              <a:spcAft>
                <a:spcPts val="0"/>
              </a:spcAft>
              <a:buNone/>
            </a:pPr>
            <a:r>
              <a:rPr lang="en" sz="3000">
                <a:solidFill>
                  <a:srgbClr val="980000"/>
                </a:solidFill>
                <a:latin typeface="Calibri"/>
                <a:ea typeface="Calibri"/>
                <a:cs typeface="Calibri"/>
                <a:sym typeface="Calibri"/>
              </a:rPr>
              <a:t>Low</a:t>
            </a:r>
            <a:r>
              <a:rPr lang="en" sz="3000">
                <a:solidFill>
                  <a:srgbClr val="233A44"/>
                </a:solidFill>
                <a:latin typeface="Calibri"/>
                <a:ea typeface="Calibri"/>
                <a:cs typeface="Calibri"/>
                <a:sym typeface="Calibri"/>
              </a:rPr>
              <a:t> adherence rules:</a:t>
            </a:r>
            <a:endParaRPr sz="3000">
              <a:solidFill>
                <a:srgbClr val="233A44"/>
              </a:solidFill>
              <a:latin typeface="Calibri"/>
              <a:ea typeface="Calibri"/>
              <a:cs typeface="Calibri"/>
              <a:sym typeface="Calibri"/>
            </a:endParaRPr>
          </a:p>
          <a:p>
            <a:pPr indent="-276225" lvl="0" marL="457200" rtl="0" algn="l">
              <a:spcBef>
                <a:spcPts val="120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A Movie must receive at least one Review to be considered active</a:t>
            </a:r>
            <a:endParaRPr sz="3000">
              <a:solidFill>
                <a:srgbClr val="000000"/>
              </a:solidFill>
              <a:latin typeface="Calibri"/>
              <a:ea typeface="Calibri"/>
              <a:cs typeface="Calibri"/>
              <a:sym typeface="Calibri"/>
            </a:endParaRPr>
          </a:p>
          <a:p>
            <a:pPr indent="0" lvl="0" marL="0" rtl="0" algn="l">
              <a:lnSpc>
                <a:spcPct val="105000"/>
              </a:lnSpc>
              <a:spcBef>
                <a:spcPts val="1200"/>
              </a:spcBef>
              <a:spcAft>
                <a:spcPts val="0"/>
              </a:spcAft>
              <a:buNone/>
            </a:pPr>
            <a:r>
              <a:rPr lang="en" sz="3000">
                <a:solidFill>
                  <a:srgbClr val="980000"/>
                </a:solidFill>
                <a:latin typeface="Calibri"/>
                <a:ea typeface="Calibri"/>
                <a:cs typeface="Calibri"/>
                <a:sym typeface="Calibri"/>
              </a:rPr>
              <a:t>No</a:t>
            </a:r>
            <a:r>
              <a:rPr lang="en" sz="3000">
                <a:solidFill>
                  <a:srgbClr val="233A44"/>
                </a:solidFill>
                <a:latin typeface="Calibri"/>
                <a:ea typeface="Calibri"/>
                <a:cs typeface="Calibri"/>
                <a:sym typeface="Calibri"/>
              </a:rPr>
              <a:t> adherence rules:</a:t>
            </a:r>
            <a:endParaRPr sz="3000">
              <a:solidFill>
                <a:srgbClr val="233A44"/>
              </a:solidFill>
              <a:latin typeface="Calibri"/>
              <a:ea typeface="Calibri"/>
              <a:cs typeface="Calibri"/>
              <a:sym typeface="Calibri"/>
            </a:endParaRPr>
          </a:p>
          <a:p>
            <a:pPr indent="-276225" lvl="0" marL="457200" rtl="0" algn="l">
              <a:spcBef>
                <a:spcPts val="1200"/>
              </a:spcBef>
              <a:spcAft>
                <a:spcPts val="0"/>
              </a:spcAft>
              <a:buClr>
                <a:srgbClr val="233A44"/>
              </a:buClr>
              <a:buSzPct val="100000"/>
              <a:buFont typeface="Calibri"/>
              <a:buChar char="●"/>
            </a:pPr>
            <a:r>
              <a:rPr lang="en" sz="3000">
                <a:solidFill>
                  <a:srgbClr val="000000"/>
                </a:solidFill>
                <a:latin typeface="Calibri"/>
                <a:ea typeface="Calibri"/>
                <a:cs typeface="Calibri"/>
                <a:sym typeface="Calibri"/>
              </a:rPr>
              <a:t>A Movie can't be released before it was written, produced, directed or acted.</a:t>
            </a:r>
            <a:endParaRPr sz="3000">
              <a:solidFill>
                <a:srgbClr val="000000"/>
              </a:solidFill>
              <a:latin typeface="Calibri"/>
              <a:ea typeface="Calibri"/>
              <a:cs typeface="Calibri"/>
              <a:sym typeface="Calibri"/>
            </a:endParaRPr>
          </a:p>
          <a:p>
            <a:pPr indent="-276225" lvl="0" marL="457200" rtl="0" algn="l">
              <a:spcBef>
                <a:spcPts val="0"/>
              </a:spcBef>
              <a:spcAft>
                <a:spcPts val="0"/>
              </a:spcAft>
              <a:buClr>
                <a:srgbClr val="000000"/>
              </a:buClr>
              <a:buSzPct val="100000"/>
              <a:buFont typeface="Calibri"/>
              <a:buChar char="●"/>
            </a:pPr>
            <a:r>
              <a:rPr lang="en" sz="3000">
                <a:solidFill>
                  <a:srgbClr val="000000"/>
                </a:solidFill>
                <a:latin typeface="Calibri"/>
                <a:ea typeface="Calibri"/>
                <a:cs typeface="Calibri"/>
                <a:sym typeface="Calibri"/>
              </a:rPr>
              <a:t>A Review of a Movie must be written after the movie's release date</a:t>
            </a:r>
            <a:endParaRPr sz="3000">
              <a:solidFill>
                <a:srgbClr val="000000"/>
              </a:solidFill>
              <a:latin typeface="Calibri"/>
              <a:ea typeface="Calibri"/>
              <a:cs typeface="Calibri"/>
              <a:sym typeface="Calibri"/>
            </a:endParaRPr>
          </a:p>
          <a:p>
            <a:pPr indent="0" lvl="0" marL="0" rtl="0" algn="l">
              <a:spcBef>
                <a:spcPts val="0"/>
              </a:spcBef>
              <a:spcAft>
                <a:spcPts val="0"/>
              </a:spcAft>
              <a:buNone/>
            </a:pPr>
            <a:r>
              <a:t/>
            </a:r>
            <a:endParaRPr sz="3200">
              <a:solidFill>
                <a:srgbClr val="233A44"/>
              </a:solidFill>
              <a:latin typeface="Calibri"/>
              <a:ea typeface="Calibri"/>
              <a:cs typeface="Calibri"/>
              <a:sym typeface="Calibri"/>
            </a:endParaRPr>
          </a:p>
          <a:p>
            <a:pPr indent="0" lvl="0" marL="0" rtl="0" algn="l">
              <a:lnSpc>
                <a:spcPct val="95000"/>
              </a:lnSpc>
              <a:spcBef>
                <a:spcPts val="1200"/>
              </a:spcBef>
              <a:spcAft>
                <a:spcPts val="1200"/>
              </a:spcAft>
              <a:buNone/>
            </a:pPr>
            <a:r>
              <a:t/>
            </a:r>
            <a:endParaRPr sz="1184">
              <a:solidFill>
                <a:srgbClr val="233A44"/>
              </a:solidFill>
              <a:latin typeface="Arial"/>
              <a:ea typeface="Arial"/>
              <a:cs typeface="Arial"/>
              <a:sym typeface="Arial"/>
            </a:endParaRPr>
          </a:p>
        </p:txBody>
      </p:sp>
      <p:pic>
        <p:nvPicPr>
          <p:cNvPr id="158" name="Google Shape;158;p25"/>
          <p:cNvPicPr preferRelativeResize="0"/>
          <p:nvPr/>
        </p:nvPicPr>
        <p:blipFill>
          <a:blip r:embed="rId4">
            <a:alphaModFix/>
          </a:blip>
          <a:stretch>
            <a:fillRect/>
          </a:stretch>
        </p:blipFill>
        <p:spPr>
          <a:xfrm>
            <a:off x="4822325" y="1448863"/>
            <a:ext cx="3823650" cy="339642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6"/>
          <p:cNvSpPr txBox="1"/>
          <p:nvPr>
            <p:ph type="title"/>
          </p:nvPr>
        </p:nvSpPr>
        <p:spPr>
          <a:xfrm>
            <a:off x="588000" y="389150"/>
            <a:ext cx="7968000" cy="8913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2"/>
              </a:buClr>
              <a:buSzPct val="40000"/>
              <a:buFont typeface="Arial"/>
              <a:buNone/>
            </a:pPr>
            <a:r>
              <a:rPr lang="en" sz="2750"/>
              <a:t>Movies Data </a:t>
            </a:r>
            <a:endParaRPr sz="2750"/>
          </a:p>
          <a:p>
            <a:pPr indent="0" lvl="0" marL="0" rtl="0" algn="ctr">
              <a:spcBef>
                <a:spcPts val="0"/>
              </a:spcBef>
              <a:spcAft>
                <a:spcPts val="0"/>
              </a:spcAft>
              <a:buClr>
                <a:schemeClr val="dk2"/>
              </a:buClr>
              <a:buSzPct val="40000"/>
              <a:buFont typeface="Arial"/>
              <a:buNone/>
            </a:pPr>
            <a:r>
              <a:rPr lang="en" sz="2750"/>
              <a:t>Rule Ranking Measures</a:t>
            </a:r>
            <a:endParaRPr sz="2750"/>
          </a:p>
          <a:p>
            <a:pPr indent="0" lvl="0" marL="0" rtl="0" algn="l">
              <a:spcBef>
                <a:spcPts val="0"/>
              </a:spcBef>
              <a:spcAft>
                <a:spcPts val="0"/>
              </a:spcAft>
              <a:buClr>
                <a:schemeClr val="dk2"/>
              </a:buClr>
              <a:buSzPct val="40080"/>
              <a:buFont typeface="Arial"/>
              <a:buNone/>
            </a:pPr>
            <a:r>
              <a:t/>
            </a:r>
            <a:endParaRPr sz="2744"/>
          </a:p>
          <a:p>
            <a:pPr indent="0" lvl="0" marL="0" rtl="0" algn="ctr">
              <a:spcBef>
                <a:spcPts val="0"/>
              </a:spcBef>
              <a:spcAft>
                <a:spcPts val="0"/>
              </a:spcAft>
              <a:buClr>
                <a:schemeClr val="dk2"/>
              </a:buClr>
              <a:buSzPct val="40080"/>
              <a:buFont typeface="Arial"/>
              <a:buNone/>
            </a:pPr>
            <a:r>
              <a:t/>
            </a:r>
            <a:endParaRPr sz="2744"/>
          </a:p>
          <a:p>
            <a:pPr indent="0" lvl="0" marL="0" rtl="0" algn="ctr">
              <a:spcBef>
                <a:spcPts val="0"/>
              </a:spcBef>
              <a:spcAft>
                <a:spcPts val="0"/>
              </a:spcAft>
              <a:buNone/>
            </a:pPr>
            <a:r>
              <a:t/>
            </a:r>
            <a:endParaRPr/>
          </a:p>
        </p:txBody>
      </p:sp>
      <p:pic>
        <p:nvPicPr>
          <p:cNvPr id="164" name="Google Shape;164;p26"/>
          <p:cNvPicPr preferRelativeResize="0"/>
          <p:nvPr/>
        </p:nvPicPr>
        <p:blipFill>
          <a:blip r:embed="rId3">
            <a:alphaModFix/>
          </a:blip>
          <a:stretch>
            <a:fillRect/>
          </a:stretch>
        </p:blipFill>
        <p:spPr>
          <a:xfrm>
            <a:off x="7181650" y="389150"/>
            <a:ext cx="1002600" cy="1002575"/>
          </a:xfrm>
          <a:prstGeom prst="rect">
            <a:avLst/>
          </a:prstGeom>
          <a:noFill/>
          <a:ln>
            <a:noFill/>
          </a:ln>
        </p:spPr>
      </p:pic>
      <p:sp>
        <p:nvSpPr>
          <p:cNvPr id="165" name="Google Shape;165;p26"/>
          <p:cNvSpPr txBox="1"/>
          <p:nvPr>
            <p:ph idx="1" type="body"/>
          </p:nvPr>
        </p:nvSpPr>
        <p:spPr>
          <a:xfrm>
            <a:off x="523350" y="1440163"/>
            <a:ext cx="3730500" cy="3335100"/>
          </a:xfrm>
          <a:prstGeom prst="rect">
            <a:avLst/>
          </a:prstGeom>
        </p:spPr>
        <p:txBody>
          <a:bodyPr anchorCtr="0" anchor="ctr" bIns="91425" lIns="91425" spcFirstLastPara="1" rIns="91425" wrap="square" tIns="91425">
            <a:normAutofit/>
          </a:bodyPr>
          <a:lstStyle/>
          <a:p>
            <a:pPr indent="0" lvl="0" marL="0" rtl="0" algn="l">
              <a:lnSpc>
                <a:spcPct val="105000"/>
              </a:lnSpc>
              <a:spcBef>
                <a:spcPts val="0"/>
              </a:spcBef>
              <a:spcAft>
                <a:spcPts val="0"/>
              </a:spcAft>
              <a:buNone/>
            </a:pPr>
            <a:r>
              <a:rPr lang="en" sz="750">
                <a:solidFill>
                  <a:srgbClr val="BF9000"/>
                </a:solidFill>
                <a:latin typeface="Calibri"/>
                <a:ea typeface="Calibri"/>
                <a:cs typeface="Calibri"/>
                <a:sym typeface="Calibri"/>
              </a:rPr>
              <a:t>Perfect </a:t>
            </a:r>
            <a:r>
              <a:rPr lang="en" sz="750">
                <a:solidFill>
                  <a:srgbClr val="233A44"/>
                </a:solidFill>
                <a:latin typeface="Calibri"/>
                <a:ea typeface="Calibri"/>
                <a:cs typeface="Calibri"/>
                <a:sym typeface="Calibri"/>
              </a:rPr>
              <a:t>adherence rules:</a:t>
            </a:r>
            <a:endParaRPr sz="750">
              <a:solidFill>
                <a:srgbClr val="233A44"/>
              </a:solidFill>
              <a:latin typeface="Calibri"/>
              <a:ea typeface="Calibri"/>
              <a:cs typeface="Calibri"/>
              <a:sym typeface="Calibri"/>
            </a:endParaRPr>
          </a:p>
          <a:p>
            <a:pPr indent="-276225" lvl="0" marL="457200" rtl="0" algn="l">
              <a:spcBef>
                <a:spcPts val="1200"/>
              </a:spcBef>
              <a:spcAft>
                <a:spcPts val="0"/>
              </a:spcAft>
              <a:buClr>
                <a:srgbClr val="233A44"/>
              </a:buClr>
              <a:buSzPts val="750"/>
              <a:buFont typeface="Calibri"/>
              <a:buChar char="●"/>
            </a:pPr>
            <a:r>
              <a:rPr lang="en" sz="750">
                <a:solidFill>
                  <a:srgbClr val="000000"/>
                </a:solidFill>
                <a:latin typeface="Calibri"/>
                <a:ea typeface="Calibri"/>
                <a:cs typeface="Calibri"/>
                <a:sym typeface="Calibri"/>
              </a:rPr>
              <a:t>If a person is listed as the director, producer, or writer of a movie, they must be associated with the film's release year and should be born before the movie release year.</a:t>
            </a:r>
            <a:endParaRPr sz="750">
              <a:solidFill>
                <a:srgbClr val="000000"/>
              </a:solidFill>
              <a:latin typeface="Calibri"/>
              <a:ea typeface="Calibri"/>
              <a:cs typeface="Calibri"/>
              <a:sym typeface="Calibri"/>
            </a:endParaRPr>
          </a:p>
          <a:p>
            <a:pPr indent="-276225" lvl="0" marL="457200" rtl="0" algn="l">
              <a:spcBef>
                <a:spcPts val="0"/>
              </a:spcBef>
              <a:spcAft>
                <a:spcPts val="0"/>
              </a:spcAft>
              <a:buClr>
                <a:srgbClr val="000000"/>
              </a:buClr>
              <a:buSzPts val="750"/>
              <a:buFont typeface="Calibri"/>
              <a:buChar char="●"/>
            </a:pPr>
            <a:r>
              <a:rPr lang="en" sz="750">
                <a:solidFill>
                  <a:srgbClr val="000000"/>
                </a:solidFill>
                <a:latin typeface="Calibri"/>
                <a:ea typeface="Calibri"/>
                <a:cs typeface="Calibri"/>
                <a:sym typeface="Calibri"/>
              </a:rPr>
              <a:t>A movie can have multiple actors, but a release date should be consistent for a specific movie throughout the graph.</a:t>
            </a:r>
            <a:endParaRPr sz="750">
              <a:solidFill>
                <a:srgbClr val="000000"/>
              </a:solidFill>
              <a:latin typeface="Calibri"/>
              <a:ea typeface="Calibri"/>
              <a:cs typeface="Calibri"/>
              <a:sym typeface="Calibri"/>
            </a:endParaRPr>
          </a:p>
          <a:p>
            <a:pPr indent="0" lvl="0" marL="0" rtl="0" algn="l">
              <a:spcBef>
                <a:spcPts val="0"/>
              </a:spcBef>
              <a:spcAft>
                <a:spcPts val="0"/>
              </a:spcAft>
              <a:buNone/>
            </a:pPr>
            <a:r>
              <a:t/>
            </a:r>
            <a:endParaRPr sz="750">
              <a:solidFill>
                <a:srgbClr val="000000"/>
              </a:solidFill>
              <a:latin typeface="Calibri"/>
              <a:ea typeface="Calibri"/>
              <a:cs typeface="Calibri"/>
              <a:sym typeface="Calibri"/>
            </a:endParaRPr>
          </a:p>
          <a:p>
            <a:pPr indent="0" lvl="0" marL="0" rtl="0" algn="l">
              <a:lnSpc>
                <a:spcPct val="105000"/>
              </a:lnSpc>
              <a:spcBef>
                <a:spcPts val="0"/>
              </a:spcBef>
              <a:spcAft>
                <a:spcPts val="0"/>
              </a:spcAft>
              <a:buNone/>
            </a:pPr>
            <a:r>
              <a:rPr lang="en" sz="750">
                <a:solidFill>
                  <a:srgbClr val="9900FF"/>
                </a:solidFill>
                <a:latin typeface="Calibri"/>
                <a:ea typeface="Calibri"/>
                <a:cs typeface="Calibri"/>
                <a:sym typeface="Calibri"/>
              </a:rPr>
              <a:t>High</a:t>
            </a:r>
            <a:r>
              <a:rPr lang="en" sz="750">
                <a:solidFill>
                  <a:srgbClr val="233A44"/>
                </a:solidFill>
                <a:latin typeface="Calibri"/>
                <a:ea typeface="Calibri"/>
                <a:cs typeface="Calibri"/>
                <a:sym typeface="Calibri"/>
              </a:rPr>
              <a:t> adherence rules:</a:t>
            </a:r>
            <a:endParaRPr sz="750">
              <a:solidFill>
                <a:srgbClr val="233A44"/>
              </a:solidFill>
              <a:latin typeface="Calibri"/>
              <a:ea typeface="Calibri"/>
              <a:cs typeface="Calibri"/>
              <a:sym typeface="Calibri"/>
            </a:endParaRPr>
          </a:p>
          <a:p>
            <a:pPr indent="-276225" lvl="0" marL="457200" rtl="0" algn="l">
              <a:spcBef>
                <a:spcPts val="1200"/>
              </a:spcBef>
              <a:spcAft>
                <a:spcPts val="0"/>
              </a:spcAft>
              <a:buClr>
                <a:srgbClr val="233A44"/>
              </a:buClr>
              <a:buSzPts val="750"/>
              <a:buFont typeface="Calibri"/>
              <a:buChar char="●"/>
            </a:pPr>
            <a:r>
              <a:rPr lang="en" sz="750">
                <a:solidFill>
                  <a:srgbClr val="000000"/>
                </a:solidFill>
                <a:latin typeface="Calibri"/>
                <a:ea typeface="Calibri"/>
                <a:cs typeface="Calibri"/>
                <a:sym typeface="Calibri"/>
              </a:rPr>
              <a:t>If a person acts in a movie, the movie's release year should be later than the birth year of the person.</a:t>
            </a:r>
            <a:endParaRPr sz="750">
              <a:solidFill>
                <a:srgbClr val="000000"/>
              </a:solidFill>
              <a:latin typeface="Calibri"/>
              <a:ea typeface="Calibri"/>
              <a:cs typeface="Calibri"/>
              <a:sym typeface="Calibri"/>
            </a:endParaRPr>
          </a:p>
          <a:p>
            <a:pPr indent="-276225" lvl="0" marL="457200" rtl="0" algn="l">
              <a:spcBef>
                <a:spcPts val="0"/>
              </a:spcBef>
              <a:spcAft>
                <a:spcPts val="0"/>
              </a:spcAft>
              <a:buClr>
                <a:srgbClr val="000000"/>
              </a:buClr>
              <a:buSzPts val="750"/>
              <a:buFont typeface="Calibri"/>
              <a:buChar char="●"/>
            </a:pPr>
            <a:r>
              <a:rPr lang="en" sz="750">
                <a:solidFill>
                  <a:srgbClr val="000000"/>
                </a:solidFill>
                <a:latin typeface="Calibri"/>
                <a:ea typeface="Calibri"/>
                <a:cs typeface="Calibri"/>
                <a:sym typeface="Calibri"/>
              </a:rPr>
              <a:t>If a person directed a movie, they cannot act in the same movie</a:t>
            </a:r>
            <a:r>
              <a:rPr lang="en" sz="750">
                <a:solidFill>
                  <a:srgbClr val="000000"/>
                </a:solidFill>
                <a:latin typeface="Arial"/>
                <a:ea typeface="Arial"/>
                <a:cs typeface="Arial"/>
                <a:sym typeface="Arial"/>
              </a:rPr>
              <a:t> </a:t>
            </a:r>
            <a:endParaRPr sz="750">
              <a:solidFill>
                <a:srgbClr val="000000"/>
              </a:solidFill>
              <a:latin typeface="Arial"/>
              <a:ea typeface="Arial"/>
              <a:cs typeface="Arial"/>
              <a:sym typeface="Arial"/>
            </a:endParaRPr>
          </a:p>
          <a:p>
            <a:pPr indent="-276225" lvl="0" marL="457200" rtl="0" algn="l">
              <a:spcBef>
                <a:spcPts val="0"/>
              </a:spcBef>
              <a:spcAft>
                <a:spcPts val="0"/>
              </a:spcAft>
              <a:buClr>
                <a:srgbClr val="000000"/>
              </a:buClr>
              <a:buSzPts val="750"/>
              <a:buFont typeface="Calibri"/>
              <a:buChar char="●"/>
            </a:pPr>
            <a:r>
              <a:rPr lang="en" sz="750">
                <a:solidFill>
                  <a:srgbClr val="000000"/>
                </a:solidFill>
                <a:latin typeface="Calibri"/>
                <a:ea typeface="Calibri"/>
                <a:cs typeface="Calibri"/>
                <a:sym typeface="Calibri"/>
              </a:rPr>
              <a:t>Persons can only have one birth year.</a:t>
            </a:r>
            <a:endParaRPr sz="750">
              <a:solidFill>
                <a:srgbClr val="000000"/>
              </a:solidFill>
              <a:latin typeface="Calibri"/>
              <a:ea typeface="Calibri"/>
              <a:cs typeface="Calibri"/>
              <a:sym typeface="Calibri"/>
            </a:endParaRPr>
          </a:p>
          <a:p>
            <a:pPr indent="0" lvl="0" marL="0" rtl="0" algn="l">
              <a:lnSpc>
                <a:spcPct val="95000"/>
              </a:lnSpc>
              <a:spcBef>
                <a:spcPts val="0"/>
              </a:spcBef>
              <a:spcAft>
                <a:spcPts val="1200"/>
              </a:spcAft>
              <a:buNone/>
            </a:pPr>
            <a:r>
              <a:t/>
            </a:r>
            <a:endParaRPr sz="1184">
              <a:solidFill>
                <a:srgbClr val="233A44"/>
              </a:solidFill>
              <a:latin typeface="Arial"/>
              <a:ea typeface="Arial"/>
              <a:cs typeface="Arial"/>
              <a:sym typeface="Arial"/>
            </a:endParaRPr>
          </a:p>
        </p:txBody>
      </p:sp>
      <p:pic>
        <p:nvPicPr>
          <p:cNvPr id="166" name="Google Shape;166;p26"/>
          <p:cNvPicPr preferRelativeResize="0"/>
          <p:nvPr/>
        </p:nvPicPr>
        <p:blipFill>
          <a:blip r:embed="rId4">
            <a:alphaModFix/>
          </a:blip>
          <a:stretch>
            <a:fillRect/>
          </a:stretch>
        </p:blipFill>
        <p:spPr>
          <a:xfrm>
            <a:off x="4572000" y="1467974"/>
            <a:ext cx="3694323" cy="32795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7"/>
          <p:cNvSpPr txBox="1"/>
          <p:nvPr>
            <p:ph type="title"/>
          </p:nvPr>
        </p:nvSpPr>
        <p:spPr>
          <a:xfrm>
            <a:off x="593850" y="267150"/>
            <a:ext cx="7956300" cy="59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2500"/>
              <a:t>Discussion</a:t>
            </a:r>
            <a:endParaRPr sz="2500"/>
          </a:p>
        </p:txBody>
      </p:sp>
      <p:pic>
        <p:nvPicPr>
          <p:cNvPr id="172" name="Google Shape;172;p27"/>
          <p:cNvPicPr preferRelativeResize="0"/>
          <p:nvPr/>
        </p:nvPicPr>
        <p:blipFill>
          <a:blip r:embed="rId3">
            <a:alphaModFix/>
          </a:blip>
          <a:stretch>
            <a:fillRect/>
          </a:stretch>
        </p:blipFill>
        <p:spPr>
          <a:xfrm>
            <a:off x="7107550" y="192536"/>
            <a:ext cx="876300" cy="876275"/>
          </a:xfrm>
          <a:prstGeom prst="rect">
            <a:avLst/>
          </a:prstGeom>
          <a:noFill/>
          <a:ln>
            <a:noFill/>
          </a:ln>
        </p:spPr>
      </p:pic>
      <p:pic>
        <p:nvPicPr>
          <p:cNvPr id="173" name="Google Shape;173;p27"/>
          <p:cNvPicPr preferRelativeResize="0"/>
          <p:nvPr/>
        </p:nvPicPr>
        <p:blipFill>
          <a:blip r:embed="rId4">
            <a:alphaModFix/>
          </a:blip>
          <a:stretch>
            <a:fillRect/>
          </a:stretch>
        </p:blipFill>
        <p:spPr>
          <a:xfrm>
            <a:off x="1609888" y="862350"/>
            <a:ext cx="5924225" cy="3830151"/>
          </a:xfrm>
          <a:prstGeom prst="rect">
            <a:avLst/>
          </a:prstGeom>
          <a:noFill/>
          <a:ln>
            <a:noFill/>
          </a:ln>
        </p:spPr>
      </p:pic>
      <p:sp>
        <p:nvSpPr>
          <p:cNvPr id="174" name="Google Shape;174;p27"/>
          <p:cNvSpPr txBox="1"/>
          <p:nvPr/>
        </p:nvSpPr>
        <p:spPr>
          <a:xfrm>
            <a:off x="4724300" y="4446375"/>
            <a:ext cx="39864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hlink"/>
                </a:solidFill>
                <a:hlinkClick r:id="rId5"/>
              </a:rPr>
              <a:t>https://github.com/michaloudi/Internship/blob/main/ExperimentDesign_Analysis(2).ipynb</a:t>
            </a:r>
            <a:r>
              <a:rPr lang="en" sz="1100">
                <a:solidFill>
                  <a:srgbClr val="FF0000"/>
                </a:solidFill>
              </a:rPr>
              <a:t> </a:t>
            </a:r>
            <a:endParaRPr sz="1100">
              <a:solidFill>
                <a:srgbClr val="FF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8"/>
          <p:cNvSpPr txBox="1"/>
          <p:nvPr>
            <p:ph type="title"/>
          </p:nvPr>
        </p:nvSpPr>
        <p:spPr>
          <a:xfrm>
            <a:off x="612725" y="575950"/>
            <a:ext cx="7942500" cy="64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2500"/>
              <a:t>Conclusion</a:t>
            </a:r>
            <a:endParaRPr sz="2500"/>
          </a:p>
        </p:txBody>
      </p:sp>
      <p:sp>
        <p:nvSpPr>
          <p:cNvPr id="180" name="Google Shape;180;p28"/>
          <p:cNvSpPr txBox="1"/>
          <p:nvPr>
            <p:ph idx="1" type="body"/>
          </p:nvPr>
        </p:nvSpPr>
        <p:spPr>
          <a:xfrm>
            <a:off x="693475" y="1417800"/>
            <a:ext cx="7783800" cy="3150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t/>
            </a:r>
            <a:endParaRPr sz="1400">
              <a:solidFill>
                <a:schemeClr val="dk1"/>
              </a:solidFill>
            </a:endParaRPr>
          </a:p>
          <a:p>
            <a:pPr indent="-304800" lvl="0" marL="457200" rtl="0" algn="l">
              <a:lnSpc>
                <a:spcPct val="115000"/>
              </a:lnSpc>
              <a:spcBef>
                <a:spcPts val="1200"/>
              </a:spcBef>
              <a:spcAft>
                <a:spcPts val="0"/>
              </a:spcAft>
              <a:buClr>
                <a:srgbClr val="000000"/>
              </a:buClr>
              <a:buSzPts val="1200"/>
              <a:buFont typeface="Arial"/>
              <a:buChar char="●"/>
            </a:pPr>
            <a:r>
              <a:rPr lang="en" sz="1200">
                <a:solidFill>
                  <a:srgbClr val="000000"/>
                </a:solidFill>
                <a:latin typeface="Arial"/>
                <a:ea typeface="Arial"/>
                <a:cs typeface="Arial"/>
                <a:sym typeface="Arial"/>
              </a:rPr>
              <a:t>Ability and efficiency of LLMs to generate and evaluate consistency rules</a:t>
            </a:r>
            <a:endParaRPr sz="1200">
              <a:solidFill>
                <a:srgbClr val="000000"/>
              </a:solidFill>
              <a:latin typeface="Arial"/>
              <a:ea typeface="Arial"/>
              <a:cs typeface="Arial"/>
              <a:sym typeface="Arial"/>
            </a:endParaRPr>
          </a:p>
          <a:p>
            <a:pPr indent="-304800" lvl="0" marL="457200" rtl="0" algn="l">
              <a:lnSpc>
                <a:spcPct val="115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Limitations in applying rules</a:t>
            </a:r>
            <a:endParaRPr sz="1200">
              <a:solidFill>
                <a:srgbClr val="000000"/>
              </a:solidFill>
              <a:latin typeface="Arial"/>
              <a:ea typeface="Arial"/>
              <a:cs typeface="Arial"/>
              <a:sym typeface="Arial"/>
            </a:endParaRPr>
          </a:p>
          <a:p>
            <a:pPr indent="-304800" lvl="0" marL="457200" rtl="0" algn="l">
              <a:lnSpc>
                <a:spcPct val="115000"/>
              </a:lnSpc>
              <a:spcBef>
                <a:spcPts val="0"/>
              </a:spcBef>
              <a:spcAft>
                <a:spcPts val="0"/>
              </a:spcAft>
              <a:buClr>
                <a:srgbClr val="000000"/>
              </a:buClr>
              <a:buSzPts val="1200"/>
              <a:buFont typeface="Arial"/>
              <a:buChar char="●"/>
            </a:pPr>
            <a:r>
              <a:rPr lang="en" sz="1200">
                <a:solidFill>
                  <a:srgbClr val="000000"/>
                </a:solidFill>
                <a:latin typeface="Arial"/>
                <a:ea typeface="Arial"/>
                <a:cs typeface="Arial"/>
                <a:sym typeface="Arial"/>
              </a:rPr>
              <a:t>Further research in expanding the scope of datasets</a:t>
            </a:r>
            <a:endParaRPr sz="1200">
              <a:solidFill>
                <a:srgbClr val="000000"/>
              </a:solidFill>
              <a:latin typeface="Arial"/>
              <a:ea typeface="Arial"/>
              <a:cs typeface="Arial"/>
              <a:sym typeface="Arial"/>
            </a:endParaRPr>
          </a:p>
        </p:txBody>
      </p:sp>
      <p:pic>
        <p:nvPicPr>
          <p:cNvPr id="181" name="Google Shape;181;p28"/>
          <p:cNvPicPr preferRelativeResize="0"/>
          <p:nvPr/>
        </p:nvPicPr>
        <p:blipFill>
          <a:blip r:embed="rId3">
            <a:alphaModFix/>
          </a:blip>
          <a:stretch>
            <a:fillRect/>
          </a:stretch>
        </p:blipFill>
        <p:spPr>
          <a:xfrm>
            <a:off x="7171950" y="469700"/>
            <a:ext cx="857500" cy="857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9"/>
          <p:cNvSpPr txBox="1"/>
          <p:nvPr>
            <p:ph type="title"/>
          </p:nvPr>
        </p:nvSpPr>
        <p:spPr>
          <a:xfrm>
            <a:off x="587250" y="555625"/>
            <a:ext cx="7969500" cy="645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500"/>
              <a:t>Thank you for your attention.</a:t>
            </a:r>
            <a:endParaRPr sz="2500"/>
          </a:p>
        </p:txBody>
      </p:sp>
      <p:pic>
        <p:nvPicPr>
          <p:cNvPr id="187" name="Google Shape;187;p29"/>
          <p:cNvPicPr preferRelativeResize="0"/>
          <p:nvPr/>
        </p:nvPicPr>
        <p:blipFill>
          <a:blip r:embed="rId3">
            <a:alphaModFix/>
          </a:blip>
          <a:stretch>
            <a:fillRect/>
          </a:stretch>
        </p:blipFill>
        <p:spPr>
          <a:xfrm>
            <a:off x="2337088" y="1840575"/>
            <a:ext cx="4469825" cy="2503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311700" y="437825"/>
            <a:ext cx="8520600" cy="6327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SzPts val="990"/>
              <a:buNone/>
            </a:pPr>
            <a:r>
              <a:rPr lang="en" sz="2500"/>
              <a:t>Introduction</a:t>
            </a:r>
            <a:endParaRPr sz="2500"/>
          </a:p>
        </p:txBody>
      </p:sp>
      <p:pic>
        <p:nvPicPr>
          <p:cNvPr id="74" name="Google Shape;74;p14"/>
          <p:cNvPicPr preferRelativeResize="0"/>
          <p:nvPr/>
        </p:nvPicPr>
        <p:blipFill>
          <a:blip r:embed="rId3">
            <a:alphaModFix/>
          </a:blip>
          <a:stretch>
            <a:fillRect/>
          </a:stretch>
        </p:blipFill>
        <p:spPr>
          <a:xfrm>
            <a:off x="7347125" y="386338"/>
            <a:ext cx="1063025" cy="953175"/>
          </a:xfrm>
          <a:prstGeom prst="rect">
            <a:avLst/>
          </a:prstGeom>
          <a:noFill/>
          <a:ln>
            <a:noFill/>
          </a:ln>
        </p:spPr>
      </p:pic>
      <p:sp>
        <p:nvSpPr>
          <p:cNvPr id="75" name="Google Shape;75;p14"/>
          <p:cNvSpPr txBox="1"/>
          <p:nvPr>
            <p:ph idx="1" type="body"/>
          </p:nvPr>
        </p:nvSpPr>
        <p:spPr>
          <a:xfrm>
            <a:off x="311700" y="1266325"/>
            <a:ext cx="8520600" cy="3302700"/>
          </a:xfrm>
          <a:prstGeom prst="rect">
            <a:avLst/>
          </a:prstGeom>
        </p:spPr>
        <p:txBody>
          <a:bodyPr anchorCtr="0" anchor="ctr" bIns="91425" lIns="91425" spcFirstLastPara="1" rIns="91425" wrap="square" tIns="91425">
            <a:normAutofit/>
          </a:bodyPr>
          <a:lstStyle/>
          <a:p>
            <a:pPr indent="0" lvl="0" marL="0" rtl="0" algn="l">
              <a:lnSpc>
                <a:spcPct val="95000"/>
              </a:lnSpc>
              <a:spcBef>
                <a:spcPts val="0"/>
              </a:spcBef>
              <a:spcAft>
                <a:spcPts val="0"/>
              </a:spcAft>
              <a:buNone/>
            </a:pPr>
            <a:r>
              <a:rPr lang="en" sz="1213">
                <a:solidFill>
                  <a:srgbClr val="233A44"/>
                </a:solidFill>
                <a:latin typeface="Calibri"/>
                <a:ea typeface="Calibri"/>
                <a:cs typeface="Calibri"/>
                <a:sym typeface="Calibri"/>
              </a:rPr>
              <a:t>Complex graph structures</a:t>
            </a:r>
            <a:endParaRPr sz="1213">
              <a:solidFill>
                <a:srgbClr val="233A44"/>
              </a:solidFill>
              <a:latin typeface="Calibri"/>
              <a:ea typeface="Calibri"/>
              <a:cs typeface="Calibri"/>
              <a:sym typeface="Calibri"/>
            </a:endParaRPr>
          </a:p>
          <a:p>
            <a:pPr indent="0" lvl="0" marL="0" rtl="0" algn="l">
              <a:lnSpc>
                <a:spcPct val="95000"/>
              </a:lnSpc>
              <a:spcBef>
                <a:spcPts val="1200"/>
              </a:spcBef>
              <a:spcAft>
                <a:spcPts val="0"/>
              </a:spcAft>
              <a:buNone/>
            </a:pPr>
            <a:r>
              <a:rPr lang="en" sz="1213">
                <a:solidFill>
                  <a:srgbClr val="233A44"/>
                </a:solidFill>
                <a:latin typeface="Calibri"/>
                <a:ea typeface="Calibri"/>
                <a:cs typeface="Calibri"/>
                <a:sym typeface="Calibri"/>
              </a:rPr>
              <a:t>Usage of g</a:t>
            </a:r>
            <a:r>
              <a:rPr lang="en" sz="1213">
                <a:solidFill>
                  <a:srgbClr val="233A44"/>
                </a:solidFill>
                <a:latin typeface="Calibri"/>
                <a:ea typeface="Calibri"/>
                <a:cs typeface="Calibri"/>
                <a:sym typeface="Calibri"/>
              </a:rPr>
              <a:t>raph databases in multiple domains</a:t>
            </a:r>
            <a:endParaRPr sz="1213">
              <a:solidFill>
                <a:srgbClr val="233A44"/>
              </a:solidFill>
              <a:latin typeface="Calibri"/>
              <a:ea typeface="Calibri"/>
              <a:cs typeface="Calibri"/>
              <a:sym typeface="Calibri"/>
            </a:endParaRPr>
          </a:p>
          <a:p>
            <a:pPr indent="0" lvl="0" marL="0" rtl="0" algn="l">
              <a:lnSpc>
                <a:spcPct val="95000"/>
              </a:lnSpc>
              <a:spcBef>
                <a:spcPts val="1200"/>
              </a:spcBef>
              <a:spcAft>
                <a:spcPts val="0"/>
              </a:spcAft>
              <a:buNone/>
            </a:pPr>
            <a:r>
              <a:rPr lang="en" sz="1213">
                <a:solidFill>
                  <a:srgbClr val="233A44"/>
                </a:solidFill>
                <a:latin typeface="Calibri"/>
                <a:ea typeface="Calibri"/>
                <a:cs typeface="Calibri"/>
                <a:sym typeface="Calibri"/>
              </a:rPr>
              <a:t>Consistency and integrity in graph databases pose challenges </a:t>
            </a:r>
            <a:endParaRPr sz="1200">
              <a:solidFill>
                <a:srgbClr val="000000"/>
              </a:solidFill>
              <a:latin typeface="Calibri"/>
              <a:ea typeface="Calibri"/>
              <a:cs typeface="Calibri"/>
              <a:sym typeface="Calibri"/>
            </a:endParaRPr>
          </a:p>
          <a:p>
            <a:pPr indent="0" lvl="0" marL="0" rtl="0" algn="l">
              <a:lnSpc>
                <a:spcPct val="95000"/>
              </a:lnSpc>
              <a:spcBef>
                <a:spcPts val="1200"/>
              </a:spcBef>
              <a:spcAft>
                <a:spcPts val="0"/>
              </a:spcAft>
              <a:buClr>
                <a:srgbClr val="000000"/>
              </a:buClr>
              <a:buSzPts val="688"/>
              <a:buFont typeface="Arial"/>
              <a:buNone/>
            </a:pPr>
            <a:r>
              <a:rPr lang="en" sz="1213">
                <a:solidFill>
                  <a:srgbClr val="233A44"/>
                </a:solidFill>
                <a:latin typeface="Calibri"/>
                <a:ea typeface="Calibri"/>
                <a:cs typeface="Calibri"/>
                <a:sym typeface="Calibri"/>
              </a:rPr>
              <a:t>Large Language Models</a:t>
            </a:r>
            <a:r>
              <a:rPr lang="en" sz="1213">
                <a:solidFill>
                  <a:srgbClr val="000000"/>
                </a:solidFill>
                <a:latin typeface="Calibri"/>
                <a:ea typeface="Calibri"/>
                <a:cs typeface="Calibri"/>
                <a:sym typeface="Calibri"/>
              </a:rPr>
              <a:t> :</a:t>
            </a:r>
            <a:endParaRPr sz="1213">
              <a:solidFill>
                <a:srgbClr val="000000"/>
              </a:solidFill>
              <a:latin typeface="Calibri"/>
              <a:ea typeface="Calibri"/>
              <a:cs typeface="Calibri"/>
              <a:sym typeface="Calibri"/>
            </a:endParaRPr>
          </a:p>
          <a:p>
            <a:pPr indent="-305667" lvl="0" marL="457200" rtl="0" algn="l">
              <a:lnSpc>
                <a:spcPct val="95000"/>
              </a:lnSpc>
              <a:spcBef>
                <a:spcPts val="1200"/>
              </a:spcBef>
              <a:spcAft>
                <a:spcPts val="0"/>
              </a:spcAft>
              <a:buClr>
                <a:srgbClr val="233A44"/>
              </a:buClr>
              <a:buSzPts val="1214"/>
              <a:buFont typeface="Calibri"/>
              <a:buAutoNum type="arabicPeriod"/>
            </a:pPr>
            <a:r>
              <a:rPr lang="en" sz="1213">
                <a:solidFill>
                  <a:srgbClr val="233A44"/>
                </a:solidFill>
                <a:latin typeface="Calibri"/>
                <a:ea typeface="Calibri"/>
                <a:cs typeface="Calibri"/>
                <a:sym typeface="Calibri"/>
              </a:rPr>
              <a:t>Transformative tools</a:t>
            </a:r>
            <a:endParaRPr sz="1213">
              <a:solidFill>
                <a:srgbClr val="233A44"/>
              </a:solidFill>
              <a:latin typeface="Calibri"/>
              <a:ea typeface="Calibri"/>
              <a:cs typeface="Calibri"/>
              <a:sym typeface="Calibri"/>
            </a:endParaRPr>
          </a:p>
          <a:p>
            <a:pPr indent="-305667" lvl="0" marL="457200" rtl="0" algn="l">
              <a:lnSpc>
                <a:spcPct val="95000"/>
              </a:lnSpc>
              <a:spcBef>
                <a:spcPts val="0"/>
              </a:spcBef>
              <a:spcAft>
                <a:spcPts val="0"/>
              </a:spcAft>
              <a:buClr>
                <a:srgbClr val="233A44"/>
              </a:buClr>
              <a:buSzPts val="1214"/>
              <a:buFont typeface="Calibri"/>
              <a:buAutoNum type="arabicPeriod"/>
            </a:pPr>
            <a:r>
              <a:rPr lang="en" sz="1213">
                <a:solidFill>
                  <a:srgbClr val="233A44"/>
                </a:solidFill>
                <a:latin typeface="Calibri"/>
                <a:ea typeface="Calibri"/>
                <a:cs typeface="Calibri"/>
                <a:sym typeface="Calibri"/>
              </a:rPr>
              <a:t>Generate human-like text</a:t>
            </a:r>
            <a:endParaRPr sz="1213">
              <a:solidFill>
                <a:srgbClr val="233A44"/>
              </a:solidFill>
              <a:latin typeface="Calibri"/>
              <a:ea typeface="Calibri"/>
              <a:cs typeface="Calibri"/>
              <a:sym typeface="Calibri"/>
            </a:endParaRPr>
          </a:p>
          <a:p>
            <a:pPr indent="-305667" lvl="0" marL="457200" rtl="0" algn="l">
              <a:lnSpc>
                <a:spcPct val="95000"/>
              </a:lnSpc>
              <a:spcBef>
                <a:spcPts val="0"/>
              </a:spcBef>
              <a:spcAft>
                <a:spcPts val="0"/>
              </a:spcAft>
              <a:buClr>
                <a:srgbClr val="233A44"/>
              </a:buClr>
              <a:buSzPts val="1214"/>
              <a:buFont typeface="Calibri"/>
              <a:buAutoNum type="arabicPeriod"/>
            </a:pPr>
            <a:r>
              <a:rPr lang="en" sz="1213">
                <a:solidFill>
                  <a:srgbClr val="233A44"/>
                </a:solidFill>
                <a:latin typeface="Calibri"/>
                <a:ea typeface="Calibri"/>
                <a:cs typeface="Calibri"/>
                <a:sym typeface="Calibri"/>
              </a:rPr>
              <a:t>Multiple of tasks</a:t>
            </a:r>
            <a:endParaRPr sz="1213">
              <a:solidFill>
                <a:srgbClr val="233A44"/>
              </a:solidFill>
              <a:latin typeface="Calibri"/>
              <a:ea typeface="Calibri"/>
              <a:cs typeface="Calibri"/>
              <a:sym typeface="Calibri"/>
            </a:endParaRPr>
          </a:p>
          <a:p>
            <a:pPr indent="-305667" lvl="0" marL="457200" rtl="0" algn="l">
              <a:lnSpc>
                <a:spcPct val="95000"/>
              </a:lnSpc>
              <a:spcBef>
                <a:spcPts val="0"/>
              </a:spcBef>
              <a:spcAft>
                <a:spcPts val="0"/>
              </a:spcAft>
              <a:buClr>
                <a:srgbClr val="233A44"/>
              </a:buClr>
              <a:buSzPts val="1214"/>
              <a:buFont typeface="Calibri"/>
              <a:buAutoNum type="arabicPeriod"/>
            </a:pPr>
            <a:r>
              <a:rPr lang="en" sz="1213">
                <a:solidFill>
                  <a:srgbClr val="233A44"/>
                </a:solidFill>
                <a:latin typeface="Calibri"/>
                <a:ea typeface="Calibri"/>
                <a:cs typeface="Calibri"/>
                <a:sym typeface="Calibri"/>
              </a:rPr>
              <a:t>Interpret and manipulate graph data</a:t>
            </a:r>
            <a:endParaRPr sz="1213">
              <a:solidFill>
                <a:srgbClr val="233A44"/>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5"/>
          <p:cNvSpPr txBox="1"/>
          <p:nvPr>
            <p:ph type="title"/>
          </p:nvPr>
        </p:nvSpPr>
        <p:spPr>
          <a:xfrm>
            <a:off x="589050" y="438600"/>
            <a:ext cx="7965900" cy="645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500"/>
              <a:t>Significance of the Problem</a:t>
            </a:r>
            <a:endParaRPr sz="2500"/>
          </a:p>
        </p:txBody>
      </p:sp>
      <p:pic>
        <p:nvPicPr>
          <p:cNvPr id="81" name="Google Shape;81;p15"/>
          <p:cNvPicPr preferRelativeResize="0"/>
          <p:nvPr/>
        </p:nvPicPr>
        <p:blipFill rotWithShape="1">
          <a:blip r:embed="rId3">
            <a:alphaModFix/>
          </a:blip>
          <a:srcRect b="-7770" l="11956" r="0" t="0"/>
          <a:stretch/>
        </p:blipFill>
        <p:spPr>
          <a:xfrm>
            <a:off x="7833050" y="299025"/>
            <a:ext cx="907425" cy="924150"/>
          </a:xfrm>
          <a:prstGeom prst="rect">
            <a:avLst/>
          </a:prstGeom>
          <a:noFill/>
          <a:ln>
            <a:noFill/>
          </a:ln>
        </p:spPr>
      </p:pic>
      <p:sp>
        <p:nvSpPr>
          <p:cNvPr id="82" name="Google Shape;82;p15"/>
          <p:cNvSpPr txBox="1"/>
          <p:nvPr>
            <p:ph idx="1" type="body"/>
          </p:nvPr>
        </p:nvSpPr>
        <p:spPr>
          <a:xfrm>
            <a:off x="685425" y="1210525"/>
            <a:ext cx="7796100" cy="3281700"/>
          </a:xfrm>
          <a:prstGeom prst="rect">
            <a:avLst/>
          </a:prstGeom>
        </p:spPr>
        <p:txBody>
          <a:bodyPr anchorCtr="0" anchor="ctr" bIns="91425" lIns="91425" spcFirstLastPara="1" rIns="91425" wrap="square" tIns="91425">
            <a:noAutofit/>
          </a:bodyPr>
          <a:lstStyle/>
          <a:p>
            <a:pPr indent="0" lvl="0" marL="0" rtl="0" algn="l">
              <a:lnSpc>
                <a:spcPct val="95000"/>
              </a:lnSpc>
              <a:spcBef>
                <a:spcPts val="0"/>
              </a:spcBef>
              <a:spcAft>
                <a:spcPts val="0"/>
              </a:spcAft>
              <a:buSzPts val="688"/>
              <a:buNone/>
            </a:pPr>
            <a:r>
              <a:rPr lang="en" sz="1213">
                <a:solidFill>
                  <a:srgbClr val="233A44"/>
                </a:solidFill>
                <a:latin typeface="Calibri"/>
                <a:ea typeface="Calibri"/>
                <a:cs typeface="Calibri"/>
                <a:sym typeface="Calibri"/>
              </a:rPr>
              <a:t>Rule-Base Data Repair Methods </a:t>
            </a:r>
            <a:r>
              <a:rPr lang="en" sz="1213">
                <a:solidFill>
                  <a:srgbClr val="980000"/>
                </a:solidFill>
                <a:latin typeface="Calibri"/>
                <a:ea typeface="Calibri"/>
                <a:cs typeface="Calibri"/>
                <a:sym typeface="Calibri"/>
              </a:rPr>
              <a:t>Limitations</a:t>
            </a:r>
            <a:endParaRPr sz="1213">
              <a:solidFill>
                <a:srgbClr val="980000"/>
              </a:solidFill>
              <a:latin typeface="Calibri"/>
              <a:ea typeface="Calibri"/>
              <a:cs typeface="Calibri"/>
              <a:sym typeface="Calibri"/>
            </a:endParaRPr>
          </a:p>
          <a:p>
            <a:pPr indent="-305667" lvl="0" marL="457200" rtl="0" algn="l">
              <a:lnSpc>
                <a:spcPct val="95000"/>
              </a:lnSpc>
              <a:spcBef>
                <a:spcPts val="1200"/>
              </a:spcBef>
              <a:spcAft>
                <a:spcPts val="0"/>
              </a:spcAft>
              <a:buClr>
                <a:srgbClr val="233A44"/>
              </a:buClr>
              <a:buSzPts val="1214"/>
              <a:buFont typeface="Calibri"/>
              <a:buAutoNum type="arabicPeriod"/>
            </a:pPr>
            <a:r>
              <a:rPr lang="en" sz="1213">
                <a:solidFill>
                  <a:srgbClr val="233A44"/>
                </a:solidFill>
                <a:latin typeface="Calibri"/>
                <a:ea typeface="Calibri"/>
                <a:cs typeface="Calibri"/>
                <a:sym typeface="Calibri"/>
              </a:rPr>
              <a:t>Reliance on modules processing each data type in isolation</a:t>
            </a:r>
            <a:endParaRPr sz="1213">
              <a:solidFill>
                <a:srgbClr val="233A44"/>
              </a:solidFill>
              <a:latin typeface="Calibri"/>
              <a:ea typeface="Calibri"/>
              <a:cs typeface="Calibri"/>
              <a:sym typeface="Calibri"/>
            </a:endParaRPr>
          </a:p>
          <a:p>
            <a:pPr indent="-305667" lvl="0" marL="457200" rtl="0" algn="l">
              <a:lnSpc>
                <a:spcPct val="95000"/>
              </a:lnSpc>
              <a:spcBef>
                <a:spcPts val="0"/>
              </a:spcBef>
              <a:spcAft>
                <a:spcPts val="0"/>
              </a:spcAft>
              <a:buClr>
                <a:srgbClr val="233A44"/>
              </a:buClr>
              <a:buSzPts val="1214"/>
              <a:buFont typeface="Calibri"/>
              <a:buAutoNum type="arabicPeriod"/>
            </a:pPr>
            <a:r>
              <a:rPr lang="en" sz="1213">
                <a:solidFill>
                  <a:srgbClr val="233A44"/>
                </a:solidFill>
                <a:latin typeface="Calibri"/>
                <a:ea typeface="Calibri"/>
                <a:cs typeface="Calibri"/>
                <a:sym typeface="Calibri"/>
              </a:rPr>
              <a:t>Struggling with diverse content</a:t>
            </a:r>
            <a:endParaRPr sz="1213">
              <a:solidFill>
                <a:srgbClr val="233A44"/>
              </a:solidFill>
              <a:latin typeface="Calibri"/>
              <a:ea typeface="Calibri"/>
              <a:cs typeface="Calibri"/>
              <a:sym typeface="Calibri"/>
            </a:endParaRPr>
          </a:p>
          <a:p>
            <a:pPr indent="0" lvl="0" marL="0" rtl="0" algn="l">
              <a:lnSpc>
                <a:spcPct val="95000"/>
              </a:lnSpc>
              <a:spcBef>
                <a:spcPts val="1200"/>
              </a:spcBef>
              <a:spcAft>
                <a:spcPts val="0"/>
              </a:spcAft>
              <a:buSzPts val="688"/>
              <a:buNone/>
            </a:pPr>
            <a:r>
              <a:rPr lang="en" sz="1213">
                <a:solidFill>
                  <a:srgbClr val="233A44"/>
                </a:solidFill>
                <a:latin typeface="Calibri"/>
                <a:ea typeface="Calibri"/>
                <a:cs typeface="Calibri"/>
                <a:sym typeface="Calibri"/>
              </a:rPr>
              <a:t>Large Language Models </a:t>
            </a:r>
            <a:r>
              <a:rPr lang="en" sz="1213">
                <a:solidFill>
                  <a:srgbClr val="980000"/>
                </a:solidFill>
                <a:latin typeface="Calibri"/>
                <a:ea typeface="Calibri"/>
                <a:cs typeface="Calibri"/>
                <a:sym typeface="Calibri"/>
              </a:rPr>
              <a:t>Benefits</a:t>
            </a:r>
            <a:endParaRPr sz="1213">
              <a:solidFill>
                <a:srgbClr val="980000"/>
              </a:solidFill>
              <a:latin typeface="Calibri"/>
              <a:ea typeface="Calibri"/>
              <a:cs typeface="Calibri"/>
              <a:sym typeface="Calibri"/>
            </a:endParaRPr>
          </a:p>
          <a:p>
            <a:pPr indent="-305667" lvl="0" marL="457200" rtl="0" algn="l">
              <a:lnSpc>
                <a:spcPct val="95000"/>
              </a:lnSpc>
              <a:spcBef>
                <a:spcPts val="1200"/>
              </a:spcBef>
              <a:spcAft>
                <a:spcPts val="0"/>
              </a:spcAft>
              <a:buClr>
                <a:srgbClr val="233A44"/>
              </a:buClr>
              <a:buSzPts val="1214"/>
              <a:buFont typeface="Calibri"/>
              <a:buAutoNum type="arabicPeriod"/>
            </a:pPr>
            <a:r>
              <a:rPr lang="en" sz="1213">
                <a:solidFill>
                  <a:srgbClr val="233A44"/>
                </a:solidFill>
                <a:latin typeface="Calibri"/>
                <a:ea typeface="Calibri"/>
                <a:cs typeface="Calibri"/>
                <a:sym typeface="Calibri"/>
              </a:rPr>
              <a:t>Learn from vast amounts of data</a:t>
            </a:r>
            <a:endParaRPr sz="1213">
              <a:solidFill>
                <a:srgbClr val="233A44"/>
              </a:solidFill>
              <a:latin typeface="Calibri"/>
              <a:ea typeface="Calibri"/>
              <a:cs typeface="Calibri"/>
              <a:sym typeface="Calibri"/>
            </a:endParaRPr>
          </a:p>
          <a:p>
            <a:pPr indent="-305667" lvl="0" marL="457200" rtl="0" algn="l">
              <a:lnSpc>
                <a:spcPct val="95000"/>
              </a:lnSpc>
              <a:spcBef>
                <a:spcPts val="0"/>
              </a:spcBef>
              <a:spcAft>
                <a:spcPts val="0"/>
              </a:spcAft>
              <a:buClr>
                <a:srgbClr val="233A44"/>
              </a:buClr>
              <a:buSzPts val="1214"/>
              <a:buFont typeface="Calibri"/>
              <a:buAutoNum type="arabicPeriod"/>
            </a:pPr>
            <a:r>
              <a:rPr lang="en" sz="1213">
                <a:solidFill>
                  <a:srgbClr val="233A44"/>
                </a:solidFill>
                <a:latin typeface="Calibri"/>
                <a:ea typeface="Calibri"/>
                <a:cs typeface="Calibri"/>
                <a:sym typeface="Calibri"/>
              </a:rPr>
              <a:t>Minimal Human Intervention</a:t>
            </a:r>
            <a:endParaRPr sz="1213">
              <a:solidFill>
                <a:srgbClr val="233A44"/>
              </a:solidFill>
              <a:latin typeface="Calibri"/>
              <a:ea typeface="Calibri"/>
              <a:cs typeface="Calibri"/>
              <a:sym typeface="Calibri"/>
            </a:endParaRPr>
          </a:p>
          <a:p>
            <a:pPr indent="-305667" lvl="0" marL="457200" rtl="0" algn="l">
              <a:lnSpc>
                <a:spcPct val="95000"/>
              </a:lnSpc>
              <a:spcBef>
                <a:spcPts val="0"/>
              </a:spcBef>
              <a:spcAft>
                <a:spcPts val="0"/>
              </a:spcAft>
              <a:buClr>
                <a:srgbClr val="233A44"/>
              </a:buClr>
              <a:buSzPts val="1214"/>
              <a:buFont typeface="Calibri"/>
              <a:buAutoNum type="arabicPeriod"/>
            </a:pPr>
            <a:r>
              <a:rPr lang="en" sz="1213">
                <a:solidFill>
                  <a:srgbClr val="233A44"/>
                </a:solidFill>
                <a:latin typeface="Calibri"/>
                <a:ea typeface="Calibri"/>
                <a:cs typeface="Calibri"/>
                <a:sym typeface="Calibri"/>
              </a:rPr>
              <a:t>Automation and Intelligence</a:t>
            </a:r>
            <a:endParaRPr sz="1225"/>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573225" y="595625"/>
            <a:ext cx="8006400" cy="6450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2500"/>
              <a:t>Problem Statement</a:t>
            </a:r>
            <a:endParaRPr sz="2500"/>
          </a:p>
        </p:txBody>
      </p:sp>
      <p:sp>
        <p:nvSpPr>
          <p:cNvPr id="88" name="Google Shape;88;p16"/>
          <p:cNvSpPr txBox="1"/>
          <p:nvPr>
            <p:ph idx="1" type="body"/>
          </p:nvPr>
        </p:nvSpPr>
        <p:spPr>
          <a:xfrm>
            <a:off x="754825" y="1417800"/>
            <a:ext cx="7672800" cy="31509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rPr lang="en" sz="1200">
                <a:solidFill>
                  <a:srgbClr val="233A44"/>
                </a:solidFill>
                <a:latin typeface="Calibri"/>
                <a:ea typeface="Calibri"/>
                <a:cs typeface="Calibri"/>
                <a:sym typeface="Calibri"/>
              </a:rPr>
              <a:t>How can </a:t>
            </a:r>
            <a:r>
              <a:rPr lang="en" sz="1200">
                <a:solidFill>
                  <a:srgbClr val="FF0000"/>
                </a:solidFill>
                <a:latin typeface="Calibri"/>
                <a:ea typeface="Calibri"/>
                <a:cs typeface="Calibri"/>
                <a:sym typeface="Calibri"/>
              </a:rPr>
              <a:t>Large Language Models</a:t>
            </a:r>
            <a:r>
              <a:rPr lang="en" sz="1200">
                <a:solidFill>
                  <a:srgbClr val="233A44"/>
                </a:solidFill>
                <a:latin typeface="Calibri"/>
                <a:ea typeface="Calibri"/>
                <a:cs typeface="Calibri"/>
                <a:sym typeface="Calibri"/>
              </a:rPr>
              <a:t> (LLMs) be utilized to </a:t>
            </a:r>
            <a:r>
              <a:rPr lang="en" sz="1200">
                <a:solidFill>
                  <a:srgbClr val="FF0000"/>
                </a:solidFill>
                <a:latin typeface="Calibri"/>
                <a:ea typeface="Calibri"/>
                <a:cs typeface="Calibri"/>
                <a:sym typeface="Calibri"/>
              </a:rPr>
              <a:t>infer consistency rules</a:t>
            </a:r>
            <a:r>
              <a:rPr lang="en" sz="1200">
                <a:solidFill>
                  <a:srgbClr val="233A44"/>
                </a:solidFill>
                <a:latin typeface="Calibri"/>
                <a:ea typeface="Calibri"/>
                <a:cs typeface="Calibri"/>
                <a:sym typeface="Calibri"/>
              </a:rPr>
              <a:t> within complex graph structures?</a:t>
            </a:r>
            <a:endParaRPr sz="1700"/>
          </a:p>
        </p:txBody>
      </p:sp>
      <p:pic>
        <p:nvPicPr>
          <p:cNvPr id="89" name="Google Shape;89;p16"/>
          <p:cNvPicPr preferRelativeResize="0"/>
          <p:nvPr/>
        </p:nvPicPr>
        <p:blipFill>
          <a:blip r:embed="rId3">
            <a:alphaModFix/>
          </a:blip>
          <a:stretch>
            <a:fillRect/>
          </a:stretch>
        </p:blipFill>
        <p:spPr>
          <a:xfrm>
            <a:off x="7324275" y="476774"/>
            <a:ext cx="882749" cy="8827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7"/>
          <p:cNvSpPr txBox="1"/>
          <p:nvPr>
            <p:ph type="title"/>
          </p:nvPr>
        </p:nvSpPr>
        <p:spPr>
          <a:xfrm>
            <a:off x="819150" y="448875"/>
            <a:ext cx="7505700" cy="8520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2750">
                <a:latin typeface="Arial"/>
                <a:ea typeface="Arial"/>
                <a:cs typeface="Arial"/>
                <a:sym typeface="Arial"/>
              </a:rPr>
              <a:t>LLM-based Rule Detection</a:t>
            </a:r>
            <a:endParaRPr sz="2750">
              <a:latin typeface="Arial"/>
              <a:ea typeface="Arial"/>
              <a:cs typeface="Arial"/>
              <a:sym typeface="Arial"/>
            </a:endParaRPr>
          </a:p>
          <a:p>
            <a:pPr indent="0" lvl="0" marL="0" rtl="0" algn="ctr">
              <a:spcBef>
                <a:spcPts val="0"/>
              </a:spcBef>
              <a:spcAft>
                <a:spcPts val="0"/>
              </a:spcAft>
              <a:buNone/>
            </a:pPr>
            <a:r>
              <a:rPr lang="en" sz="2750">
                <a:latin typeface="Arial"/>
                <a:ea typeface="Arial"/>
                <a:cs typeface="Arial"/>
                <a:sym typeface="Arial"/>
              </a:rPr>
              <a:t>Encoding Graph as Text</a:t>
            </a:r>
            <a:r>
              <a:rPr lang="en" sz="2750">
                <a:latin typeface="Arial"/>
                <a:ea typeface="Arial"/>
                <a:cs typeface="Arial"/>
                <a:sym typeface="Arial"/>
              </a:rPr>
              <a:t> </a:t>
            </a:r>
            <a:r>
              <a:rPr lang="en"/>
              <a:t> </a:t>
            </a:r>
            <a:endParaRPr/>
          </a:p>
        </p:txBody>
      </p:sp>
      <p:pic>
        <p:nvPicPr>
          <p:cNvPr id="95" name="Google Shape;95;p17"/>
          <p:cNvPicPr preferRelativeResize="0"/>
          <p:nvPr/>
        </p:nvPicPr>
        <p:blipFill>
          <a:blip r:embed="rId3">
            <a:alphaModFix/>
          </a:blip>
          <a:stretch>
            <a:fillRect/>
          </a:stretch>
        </p:blipFill>
        <p:spPr>
          <a:xfrm>
            <a:off x="7606750" y="409763"/>
            <a:ext cx="1010250" cy="930225"/>
          </a:xfrm>
          <a:prstGeom prst="rect">
            <a:avLst/>
          </a:prstGeom>
          <a:noFill/>
          <a:ln>
            <a:noFill/>
          </a:ln>
        </p:spPr>
      </p:pic>
      <p:pic>
        <p:nvPicPr>
          <p:cNvPr id="96" name="Google Shape;96;p17"/>
          <p:cNvPicPr preferRelativeResize="0"/>
          <p:nvPr/>
        </p:nvPicPr>
        <p:blipFill>
          <a:blip r:embed="rId4">
            <a:alphaModFix/>
          </a:blip>
          <a:stretch>
            <a:fillRect/>
          </a:stretch>
        </p:blipFill>
        <p:spPr>
          <a:xfrm>
            <a:off x="2110488" y="1463775"/>
            <a:ext cx="4923026" cy="3206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8"/>
          <p:cNvSpPr txBox="1"/>
          <p:nvPr>
            <p:ph type="title"/>
          </p:nvPr>
        </p:nvSpPr>
        <p:spPr>
          <a:xfrm>
            <a:off x="819150" y="378350"/>
            <a:ext cx="7505700" cy="8346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2750">
                <a:latin typeface="Arial"/>
                <a:ea typeface="Arial"/>
                <a:cs typeface="Arial"/>
                <a:sym typeface="Arial"/>
              </a:rPr>
              <a:t>LLM-based Rule Detection</a:t>
            </a:r>
            <a:endParaRPr sz="2750">
              <a:latin typeface="Arial"/>
              <a:ea typeface="Arial"/>
              <a:cs typeface="Arial"/>
              <a:sym typeface="Arial"/>
            </a:endParaRPr>
          </a:p>
          <a:p>
            <a:pPr indent="0" lvl="0" marL="0" rtl="0" algn="ctr">
              <a:spcBef>
                <a:spcPts val="0"/>
              </a:spcBef>
              <a:spcAft>
                <a:spcPts val="0"/>
              </a:spcAft>
              <a:buNone/>
            </a:pPr>
            <a:r>
              <a:rPr lang="en" sz="2750">
                <a:latin typeface="Arial"/>
                <a:ea typeface="Arial"/>
                <a:cs typeface="Arial"/>
                <a:sym typeface="Arial"/>
              </a:rPr>
              <a:t>Prompting Methodologies</a:t>
            </a:r>
            <a:r>
              <a:rPr lang="en">
                <a:latin typeface="Arial"/>
                <a:ea typeface="Arial"/>
                <a:cs typeface="Arial"/>
                <a:sym typeface="Arial"/>
              </a:rPr>
              <a:t> </a:t>
            </a:r>
            <a:r>
              <a:rPr lang="en"/>
              <a:t> </a:t>
            </a:r>
            <a:endParaRPr/>
          </a:p>
        </p:txBody>
      </p:sp>
      <p:pic>
        <p:nvPicPr>
          <p:cNvPr id="102" name="Google Shape;102;p18"/>
          <p:cNvPicPr preferRelativeResize="0"/>
          <p:nvPr/>
        </p:nvPicPr>
        <p:blipFill>
          <a:blip r:embed="rId3">
            <a:alphaModFix/>
          </a:blip>
          <a:stretch>
            <a:fillRect/>
          </a:stretch>
        </p:blipFill>
        <p:spPr>
          <a:xfrm>
            <a:off x="7620875" y="324100"/>
            <a:ext cx="1025600" cy="944349"/>
          </a:xfrm>
          <a:prstGeom prst="rect">
            <a:avLst/>
          </a:prstGeom>
          <a:noFill/>
          <a:ln>
            <a:noFill/>
          </a:ln>
        </p:spPr>
      </p:pic>
      <p:pic>
        <p:nvPicPr>
          <p:cNvPr id="103" name="Google Shape;103;p18"/>
          <p:cNvPicPr preferRelativeResize="0"/>
          <p:nvPr/>
        </p:nvPicPr>
        <p:blipFill>
          <a:blip r:embed="rId4">
            <a:alphaModFix/>
          </a:blip>
          <a:stretch>
            <a:fillRect/>
          </a:stretch>
        </p:blipFill>
        <p:spPr>
          <a:xfrm>
            <a:off x="2510700" y="1333750"/>
            <a:ext cx="4122600" cy="34839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587275" y="641350"/>
            <a:ext cx="7972200" cy="89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2500"/>
              <a:t>Methodology</a:t>
            </a:r>
            <a:endParaRPr sz="2500"/>
          </a:p>
          <a:p>
            <a:pPr indent="0" lvl="0" marL="0" rtl="0" algn="ctr">
              <a:spcBef>
                <a:spcPts val="0"/>
              </a:spcBef>
              <a:spcAft>
                <a:spcPts val="0"/>
              </a:spcAft>
              <a:buSzPts val="990"/>
              <a:buNone/>
            </a:pPr>
            <a:r>
              <a:rPr lang="en" sz="2500"/>
              <a:t>General Pipeline</a:t>
            </a:r>
            <a:endParaRPr sz="2500"/>
          </a:p>
        </p:txBody>
      </p:sp>
      <p:pic>
        <p:nvPicPr>
          <p:cNvPr id="109" name="Google Shape;109;p19"/>
          <p:cNvPicPr preferRelativeResize="0"/>
          <p:nvPr/>
        </p:nvPicPr>
        <p:blipFill>
          <a:blip r:embed="rId3">
            <a:alphaModFix/>
          </a:blip>
          <a:stretch>
            <a:fillRect/>
          </a:stretch>
        </p:blipFill>
        <p:spPr>
          <a:xfrm>
            <a:off x="7243425" y="559600"/>
            <a:ext cx="1076050" cy="1076050"/>
          </a:xfrm>
          <a:prstGeom prst="rect">
            <a:avLst/>
          </a:prstGeom>
          <a:noFill/>
          <a:ln>
            <a:noFill/>
          </a:ln>
        </p:spPr>
      </p:pic>
      <p:pic>
        <p:nvPicPr>
          <p:cNvPr id="110" name="Google Shape;110;p19"/>
          <p:cNvPicPr preferRelativeResize="0"/>
          <p:nvPr/>
        </p:nvPicPr>
        <p:blipFill>
          <a:blip r:embed="rId4">
            <a:alphaModFix/>
          </a:blip>
          <a:stretch>
            <a:fillRect/>
          </a:stretch>
        </p:blipFill>
        <p:spPr>
          <a:xfrm>
            <a:off x="-95612" y="1836075"/>
            <a:ext cx="9337969" cy="1076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1700" y="406100"/>
            <a:ext cx="8520600" cy="9690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500"/>
              <a:t>Use Cases: </a:t>
            </a:r>
            <a:endParaRPr sz="2500"/>
          </a:p>
          <a:p>
            <a:pPr indent="0" lvl="0" marL="0" rtl="0" algn="ctr">
              <a:spcBef>
                <a:spcPts val="0"/>
              </a:spcBef>
              <a:spcAft>
                <a:spcPts val="0"/>
              </a:spcAft>
              <a:buNone/>
            </a:pPr>
            <a:r>
              <a:rPr lang="en" sz="2500"/>
              <a:t>Twitter and Movies Graph</a:t>
            </a:r>
            <a:endParaRPr sz="2500"/>
          </a:p>
        </p:txBody>
      </p:sp>
      <p:pic>
        <p:nvPicPr>
          <p:cNvPr id="116" name="Google Shape;116;p20"/>
          <p:cNvPicPr preferRelativeResize="0"/>
          <p:nvPr/>
        </p:nvPicPr>
        <p:blipFill rotWithShape="1">
          <a:blip r:embed="rId3">
            <a:alphaModFix/>
          </a:blip>
          <a:srcRect b="7917" l="9788" r="9049" t="11534"/>
          <a:stretch/>
        </p:blipFill>
        <p:spPr>
          <a:xfrm>
            <a:off x="7531738" y="449850"/>
            <a:ext cx="888225" cy="881500"/>
          </a:xfrm>
          <a:prstGeom prst="rect">
            <a:avLst/>
          </a:prstGeom>
          <a:noFill/>
          <a:ln>
            <a:noFill/>
          </a:ln>
        </p:spPr>
      </p:pic>
      <p:pic>
        <p:nvPicPr>
          <p:cNvPr id="117" name="Google Shape;117;p20"/>
          <p:cNvPicPr preferRelativeResize="0"/>
          <p:nvPr/>
        </p:nvPicPr>
        <p:blipFill>
          <a:blip r:embed="rId4">
            <a:alphaModFix/>
          </a:blip>
          <a:stretch>
            <a:fillRect/>
          </a:stretch>
        </p:blipFill>
        <p:spPr>
          <a:xfrm>
            <a:off x="490350" y="1435575"/>
            <a:ext cx="3062350" cy="1937175"/>
          </a:xfrm>
          <a:prstGeom prst="rect">
            <a:avLst/>
          </a:prstGeom>
          <a:noFill/>
          <a:ln>
            <a:noFill/>
          </a:ln>
        </p:spPr>
      </p:pic>
      <p:pic>
        <p:nvPicPr>
          <p:cNvPr id="118" name="Google Shape;118;p20"/>
          <p:cNvPicPr preferRelativeResize="0"/>
          <p:nvPr/>
        </p:nvPicPr>
        <p:blipFill>
          <a:blip r:embed="rId5">
            <a:alphaModFix/>
          </a:blip>
          <a:stretch>
            <a:fillRect/>
          </a:stretch>
        </p:blipFill>
        <p:spPr>
          <a:xfrm>
            <a:off x="3026025" y="2900950"/>
            <a:ext cx="1525477" cy="2048625"/>
          </a:xfrm>
          <a:prstGeom prst="rect">
            <a:avLst/>
          </a:prstGeom>
          <a:noFill/>
          <a:ln>
            <a:noFill/>
          </a:ln>
        </p:spPr>
      </p:pic>
      <p:pic>
        <p:nvPicPr>
          <p:cNvPr id="119" name="Google Shape;119;p20"/>
          <p:cNvPicPr preferRelativeResize="0"/>
          <p:nvPr/>
        </p:nvPicPr>
        <p:blipFill>
          <a:blip r:embed="rId6">
            <a:alphaModFix/>
          </a:blip>
          <a:stretch>
            <a:fillRect/>
          </a:stretch>
        </p:blipFill>
        <p:spPr>
          <a:xfrm>
            <a:off x="4821900" y="1435575"/>
            <a:ext cx="3062349" cy="1887684"/>
          </a:xfrm>
          <a:prstGeom prst="rect">
            <a:avLst/>
          </a:prstGeom>
          <a:noFill/>
          <a:ln>
            <a:noFill/>
          </a:ln>
        </p:spPr>
      </p:pic>
      <p:pic>
        <p:nvPicPr>
          <p:cNvPr id="120" name="Google Shape;120;p20"/>
          <p:cNvPicPr preferRelativeResize="0"/>
          <p:nvPr/>
        </p:nvPicPr>
        <p:blipFill>
          <a:blip r:embed="rId7">
            <a:alphaModFix/>
          </a:blip>
          <a:stretch>
            <a:fillRect/>
          </a:stretch>
        </p:blipFill>
        <p:spPr>
          <a:xfrm>
            <a:off x="6969500" y="2900950"/>
            <a:ext cx="2012698" cy="2048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1"/>
          <p:cNvSpPr txBox="1"/>
          <p:nvPr>
            <p:ph type="title"/>
          </p:nvPr>
        </p:nvSpPr>
        <p:spPr>
          <a:xfrm>
            <a:off x="819150" y="531700"/>
            <a:ext cx="7505700" cy="607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sz="2750">
                <a:latin typeface="Arial"/>
                <a:ea typeface="Arial"/>
                <a:cs typeface="Arial"/>
                <a:sym typeface="Arial"/>
              </a:rPr>
              <a:t>Encoding Graph as Text </a:t>
            </a:r>
            <a:r>
              <a:rPr lang="en"/>
              <a:t> </a:t>
            </a:r>
            <a:endParaRPr/>
          </a:p>
        </p:txBody>
      </p:sp>
      <p:pic>
        <p:nvPicPr>
          <p:cNvPr id="126" name="Google Shape;126;p21"/>
          <p:cNvPicPr preferRelativeResize="0"/>
          <p:nvPr/>
        </p:nvPicPr>
        <p:blipFill>
          <a:blip r:embed="rId3">
            <a:alphaModFix/>
          </a:blip>
          <a:stretch>
            <a:fillRect/>
          </a:stretch>
        </p:blipFill>
        <p:spPr>
          <a:xfrm>
            <a:off x="7620875" y="324100"/>
            <a:ext cx="1159675" cy="1067800"/>
          </a:xfrm>
          <a:prstGeom prst="rect">
            <a:avLst/>
          </a:prstGeom>
          <a:noFill/>
          <a:ln>
            <a:noFill/>
          </a:ln>
        </p:spPr>
      </p:pic>
      <p:pic>
        <p:nvPicPr>
          <p:cNvPr id="127" name="Google Shape;127;p21"/>
          <p:cNvPicPr preferRelativeResize="0"/>
          <p:nvPr/>
        </p:nvPicPr>
        <p:blipFill>
          <a:blip r:embed="rId4">
            <a:alphaModFix/>
          </a:blip>
          <a:stretch>
            <a:fillRect/>
          </a:stretch>
        </p:blipFill>
        <p:spPr>
          <a:xfrm>
            <a:off x="1536638" y="1183575"/>
            <a:ext cx="6070713" cy="35378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